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 id="2147483776" r:id="rId8"/>
  </p:sldMasterIdLst>
  <p:notesMasterIdLst>
    <p:notesMasterId r:id="rId94"/>
  </p:notesMasterIdLst>
  <p:sldIdLst>
    <p:sldId id="2076136518" r:id="rId9"/>
    <p:sldId id="2076138374" r:id="rId10"/>
    <p:sldId id="2147470492" r:id="rId11"/>
    <p:sldId id="2076138375" r:id="rId12"/>
    <p:sldId id="2145705797" r:id="rId13"/>
    <p:sldId id="2145705798" r:id="rId14"/>
    <p:sldId id="2076138323" r:id="rId15"/>
    <p:sldId id="2076138324" r:id="rId16"/>
    <p:sldId id="2076138325" r:id="rId17"/>
    <p:sldId id="2076138326" r:id="rId18"/>
    <p:sldId id="2076138327" r:id="rId19"/>
    <p:sldId id="2076138328" r:id="rId20"/>
    <p:sldId id="2145705799" r:id="rId21"/>
    <p:sldId id="2076138330" r:id="rId22"/>
    <p:sldId id="2076138331" r:id="rId23"/>
    <p:sldId id="2076138332" r:id="rId24"/>
    <p:sldId id="2076138333" r:id="rId25"/>
    <p:sldId id="2147470485" r:id="rId26"/>
    <p:sldId id="2076138334" r:id="rId27"/>
    <p:sldId id="2076138335" r:id="rId28"/>
    <p:sldId id="2076138336" r:id="rId29"/>
    <p:sldId id="2076138337" r:id="rId30"/>
    <p:sldId id="2147470478" r:id="rId31"/>
    <p:sldId id="2147470489" r:id="rId32"/>
    <p:sldId id="2147470490" r:id="rId33"/>
    <p:sldId id="2147470491" r:id="rId34"/>
    <p:sldId id="2076138358" r:id="rId35"/>
    <p:sldId id="2076138359" r:id="rId36"/>
    <p:sldId id="2147470487" r:id="rId37"/>
    <p:sldId id="2076138339" r:id="rId38"/>
    <p:sldId id="2076138340" r:id="rId39"/>
    <p:sldId id="2076137948" r:id="rId40"/>
    <p:sldId id="2076138342" r:id="rId41"/>
    <p:sldId id="2076138343" r:id="rId42"/>
    <p:sldId id="2076138344" r:id="rId43"/>
    <p:sldId id="2076138345" r:id="rId44"/>
    <p:sldId id="2076138346" r:id="rId45"/>
    <p:sldId id="2076138347" r:id="rId46"/>
    <p:sldId id="2076138348" r:id="rId47"/>
    <p:sldId id="2076138349" r:id="rId48"/>
    <p:sldId id="2076138350" r:id="rId49"/>
    <p:sldId id="2076138351" r:id="rId50"/>
    <p:sldId id="2076138352" r:id="rId51"/>
    <p:sldId id="2076138353" r:id="rId52"/>
    <p:sldId id="2076138357" r:id="rId53"/>
    <p:sldId id="2076138354" r:id="rId54"/>
    <p:sldId id="2076138355" r:id="rId55"/>
    <p:sldId id="2147470495" r:id="rId56"/>
    <p:sldId id="2147470484" r:id="rId57"/>
    <p:sldId id="2076138360" r:id="rId58"/>
    <p:sldId id="2076138361" r:id="rId59"/>
    <p:sldId id="2076138362" r:id="rId60"/>
    <p:sldId id="2076138363" r:id="rId61"/>
    <p:sldId id="2076138364" r:id="rId62"/>
    <p:sldId id="2076138365" r:id="rId63"/>
    <p:sldId id="2076138366" r:id="rId64"/>
    <p:sldId id="2147470486" r:id="rId65"/>
    <p:sldId id="2076138367" r:id="rId66"/>
    <p:sldId id="2076138368" r:id="rId67"/>
    <p:sldId id="2076138369" r:id="rId68"/>
    <p:sldId id="2147470493" r:id="rId69"/>
    <p:sldId id="2147470494" r:id="rId70"/>
    <p:sldId id="2147470476" r:id="rId71"/>
    <p:sldId id="2147470479" r:id="rId72"/>
    <p:sldId id="2147470480" r:id="rId73"/>
    <p:sldId id="2147470481" r:id="rId74"/>
    <p:sldId id="2076137952" r:id="rId75"/>
    <p:sldId id="2076138303" r:id="rId76"/>
    <p:sldId id="2076138304" r:id="rId77"/>
    <p:sldId id="2076137740" r:id="rId78"/>
    <p:sldId id="2076138305" r:id="rId79"/>
    <p:sldId id="2076137814" r:id="rId80"/>
    <p:sldId id="2076136689" r:id="rId81"/>
    <p:sldId id="2147470482" r:id="rId82"/>
    <p:sldId id="9885" r:id="rId83"/>
    <p:sldId id="2076136705" r:id="rId84"/>
    <p:sldId id="9886" r:id="rId85"/>
    <p:sldId id="9981" r:id="rId86"/>
    <p:sldId id="2076138297" r:id="rId87"/>
    <p:sldId id="9937" r:id="rId88"/>
    <p:sldId id="9933" r:id="rId89"/>
    <p:sldId id="338" r:id="rId90"/>
    <p:sldId id="2076138372" r:id="rId91"/>
    <p:sldId id="2076138373" r:id="rId92"/>
    <p:sldId id="214747048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74"/>
            <p14:sldId id="2147470492"/>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147470485"/>
            <p14:sldId id="2076138334"/>
            <p14:sldId id="2076138335"/>
            <p14:sldId id="2076138336"/>
            <p14:sldId id="2076138337"/>
            <p14:sldId id="2147470478"/>
            <p14:sldId id="2147470489"/>
            <p14:sldId id="2147470490"/>
            <p14:sldId id="2147470491"/>
            <p14:sldId id="2076138358"/>
            <p14:sldId id="2076138359"/>
            <p14:sldId id="2147470487"/>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7"/>
            <p14:sldId id="2076138354"/>
            <p14:sldId id="2076138355"/>
            <p14:sldId id="2147470495"/>
            <p14:sldId id="2147470484"/>
            <p14:sldId id="2076138360"/>
            <p14:sldId id="2076138361"/>
            <p14:sldId id="2076138362"/>
            <p14:sldId id="2076138363"/>
            <p14:sldId id="2076138364"/>
            <p14:sldId id="2076138365"/>
            <p14:sldId id="2076138366"/>
            <p14:sldId id="2147470486"/>
            <p14:sldId id="2076138367"/>
            <p14:sldId id="2076138368"/>
            <p14:sldId id="2076138369"/>
            <p14:sldId id="2147470493"/>
            <p14:sldId id="2147470494"/>
            <p14:sldId id="2147470476"/>
            <p14:sldId id="2147470479"/>
            <p14:sldId id="2147470480"/>
            <p14:sldId id="2147470481"/>
            <p14:sldId id="2076137952"/>
            <p14:sldId id="2076138303"/>
            <p14:sldId id="2076138304"/>
            <p14:sldId id="2076137740"/>
            <p14:sldId id="2076138305"/>
            <p14:sldId id="2076137814"/>
            <p14:sldId id="2076136689"/>
            <p14:sldId id="2147470482"/>
            <p14:sldId id="9885"/>
            <p14:sldId id="2076136705"/>
            <p14:sldId id="9886"/>
            <p14:sldId id="9981"/>
            <p14:sldId id="2076138297"/>
            <p14:sldId id="9937"/>
            <p14:sldId id="9933"/>
            <p14:sldId id="338"/>
            <p14:sldId id="2076138372"/>
            <p14:sldId id="2076138373"/>
            <p14:sldId id="21474704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79379" autoAdjust="0"/>
  </p:normalViewPr>
  <p:slideViewPr>
    <p:cSldViewPr snapToGrid="0">
      <p:cViewPr varScale="1">
        <p:scale>
          <a:sx n="63" d="100"/>
          <a:sy n="63" d="100"/>
        </p:scale>
        <p:origin x="48" y="750"/>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slide" Target="slides/slide81.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bg1"/>
                </a:solidFill>
              </a:rPr>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bg1"/>
        </a:solidFill>
        <a:ln>
          <a:solidFill>
            <a:schemeClr val="bg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927412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285695" indent="-285695" defTabSz="914225">
              <a:spcAft>
                <a:spcPts val="600"/>
              </a:spcAft>
              <a:buFont typeface="+mj-lt"/>
              <a:buAutoNum type="arabicPeriod"/>
              <a:defRPr/>
            </a:pPr>
            <a:endParaRPr lang="en-US" sz="1200" dirty="0">
              <a:solidFill>
                <a:prstClr val="black"/>
              </a:solidFill>
              <a:latin typeface="+mn-lt"/>
            </a:endParaRPr>
          </a:p>
          <a:p>
            <a:pPr marL="0" indent="0" defTabSz="914225">
              <a:spcAft>
                <a:spcPts val="600"/>
              </a:spcAft>
              <a:buFont typeface="+mj-lt"/>
              <a:buNone/>
              <a:defRPr/>
            </a:pPr>
            <a:r>
              <a:rPr lang="en-US" sz="1200" dirty="0">
                <a:solidFill>
                  <a:prstClr val="black"/>
                </a:solidFill>
                <a:latin typeface="+mn-lt"/>
              </a:rPr>
              <a:t>Always a minimum of three nodes</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91275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The Intelligent Cache works seamlessly behind the scenes and caches data to help speed up the execution of Spark as it reads from your ADLS Gen2 data lake. It also automatically detects changes to the underlying files and will automatically refresh the files in the cache, providing you with the most recent data and when the cache size reaches its limit, the cache will automatically release the least read data to make space for more recent data. This feature lowers the total cost of ownership by improving performance up to 65% on subsequent reads of the files that are stored in the available cache for Parquet files and 50% for CSV files.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9197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2887047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740006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1278081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448889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6/9/2022 9:51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6/9/2022 9:51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9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6/9/2022 9:51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6/9/2022 9:51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518277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6/9/2022 9:51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6/9/2022 9:51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6/9/2022 9:51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6/9/2022 9:51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6/9/2022 9:51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6/9/2022 9:51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a:p>
            <a:r>
              <a:rPr lang="en-US" dirty="0"/>
              <a:t>Here is a great representation of an ONNX model rendered with the </a:t>
            </a:r>
            <a:r>
              <a:rPr lang="en-US" dirty="0" err="1"/>
              <a:t>Netron</a:t>
            </a:r>
            <a:r>
              <a:rPr lang="en-US" dirty="0"/>
              <a:t> viewer. Notice how ONNX represents all categories of components of an ML pipeline (inputs, encoders, scalers, imputers, feature vectorizers, ML models, </a:t>
            </a:r>
            <a:r>
              <a:rPr lang="en-US"/>
              <a:t>and outputs).</a:t>
            </a:r>
            <a:endParaRPr lang="en-US" dirty="0"/>
          </a:p>
          <a:p>
            <a:endParaRPr lang="en-US" dirty="0"/>
          </a:p>
          <a:p>
            <a:r>
              <a:rPr lang="en-US" dirty="0"/>
              <a:t>https://netron.app/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6/9/2022 9:51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45739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998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https://docs.microsoft.com/en-us/azure/sql-data-warehouse/sql-data-warehouse-workload-isolation</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6/9/2022 9:51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6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966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3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2575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302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4993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39743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3477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5808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56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501789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5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25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5419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0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560686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9592451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547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6586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8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126560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301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8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28342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2696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19371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04618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38857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707845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466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08700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1764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36570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065453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3764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401702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392335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44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2861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748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53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1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5258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8758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52173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216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3729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58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5521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6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0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3973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5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437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23875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13723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26252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170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82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10757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9316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569320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292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59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887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3413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1248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1123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4296900"/>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668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3359642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8782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23975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emf"/><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theme" Target="../theme/theme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76" Type="http://schemas.openxmlformats.org/officeDocument/2006/relationships/theme" Target="../theme/theme5.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61" Type="http://schemas.openxmlformats.org/officeDocument/2006/relationships/slideLayout" Target="../slideLayouts/slideLayout168.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image" Target="../media/image5.emf"/><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9"/>
          <a:stretch>
            <a:fillRect/>
          </a:stretch>
        </p:blipFill>
        <p:spPr>
          <a:xfrm rot="5400000">
            <a:off x="9208748" y="2991033"/>
            <a:ext cx="6858623" cy="876557"/>
          </a:xfrm>
          <a:prstGeom prst="rect">
            <a:avLst/>
          </a:prstGeom>
        </p:spPr>
      </p:pic>
    </p:spTree>
    <p:custDataLst>
      <p:tags r:id="rId47"/>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 id="2147483775" r:id="rId45"/>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057967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8.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38.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2.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42.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4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42.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5.png"/><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jpe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image" Target="../media/image98.png"/><Relationship Id="rId1" Type="http://schemas.openxmlformats.org/officeDocument/2006/relationships/slideLayout" Target="../slideLayouts/slideLayout38.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jpeg"/><Relationship Id="rId9" Type="http://schemas.openxmlformats.org/officeDocument/2006/relationships/image" Target="../media/image105.png"/><Relationship Id="rId14" Type="http://schemas.openxmlformats.org/officeDocument/2006/relationships/image" Target="../media/image11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07.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svg"/><Relationship Id="rId12" Type="http://schemas.openxmlformats.org/officeDocument/2006/relationships/image" Target="../media/image129.png"/><Relationship Id="rId2" Type="http://schemas.openxmlformats.org/officeDocument/2006/relationships/notesSlide" Target="../notesSlides/notesSlide35.xml"/><Relationship Id="rId1" Type="http://schemas.openxmlformats.org/officeDocument/2006/relationships/slideLayout" Target="../slideLayouts/slideLayout39.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svg"/><Relationship Id="rId4" Type="http://schemas.openxmlformats.org/officeDocument/2006/relationships/image" Target="../media/image121.png"/><Relationship Id="rId9" Type="http://schemas.openxmlformats.org/officeDocument/2006/relationships/image" Target="../media/image126.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42.xml"/><Relationship Id="rId6" Type="http://schemas.openxmlformats.org/officeDocument/2006/relationships/image" Target="../media/image120.png"/><Relationship Id="rId5" Type="http://schemas.openxmlformats.org/officeDocument/2006/relationships/image" Target="../media/image131.svg"/><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56.xml"/><Relationship Id="rId4" Type="http://schemas.openxmlformats.org/officeDocument/2006/relationships/image" Target="../media/image139.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6.xml"/><Relationship Id="rId5" Type="http://schemas.openxmlformats.org/officeDocument/2006/relationships/image" Target="../media/image143.png"/><Relationship Id="rId4" Type="http://schemas.openxmlformats.org/officeDocument/2006/relationships/image" Target="../media/image142.png"/></Relationships>
</file>

<file path=ppt/slides/_rels/slide63.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svg"/><Relationship Id="rId2" Type="http://schemas.openxmlformats.org/officeDocument/2006/relationships/notesSlide" Target="../notesSlides/notesSlide41.xml"/><Relationship Id="rId1" Type="http://schemas.openxmlformats.org/officeDocument/2006/relationships/slideLayout" Target="../slideLayouts/slideLayout16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svg"/><Relationship Id="rId15" Type="http://schemas.openxmlformats.org/officeDocument/2006/relationships/image" Target="../media/image15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emf"/><Relationship Id="rId14" Type="http://schemas.openxmlformats.org/officeDocument/2006/relationships/image" Target="../media/image15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notesSlide" Target="../notesSlides/notesSlide48.xml"/></Relationships>
</file>

<file path=ppt/slides/_rels/slide7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7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1.xml"/><Relationship Id="rId1" Type="http://schemas.openxmlformats.org/officeDocument/2006/relationships/slideLayout" Target="../slideLayouts/slideLayout72.xml"/><Relationship Id="rId4" Type="http://schemas.openxmlformats.org/officeDocument/2006/relationships/image" Target="../media/image169.png"/></Relationships>
</file>

<file path=ppt/slides/_rels/slide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2.xml"/><Relationship Id="rId1" Type="http://schemas.openxmlformats.org/officeDocument/2006/relationships/slideLayout" Target="../slideLayouts/slideLayout7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71.png"/></Relationships>
</file>

<file path=ppt/slides/_rels/slide8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5.xml"/><Relationship Id="rId1" Type="http://schemas.openxmlformats.org/officeDocument/2006/relationships/slideLayout" Target="../slideLayouts/slideLayout36.xml"/><Relationship Id="rId4" Type="http://schemas.openxmlformats.org/officeDocument/2006/relationships/image" Target="../media/image172.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accent5"/>
                </a:solidFill>
              </a:rPr>
              <a:t>Apache Spark 3.1 derivation</a:t>
            </a:r>
          </a:p>
          <a:p>
            <a:pPr marL="957727" lvl="3" indent="-285695">
              <a:buFont typeface="Arial" panose="020B0604020202020204" pitchFamily="34" charset="0"/>
              <a:buChar char="•"/>
            </a:pPr>
            <a:r>
              <a:rPr lang="en-US" sz="1568" dirty="0">
                <a:solidFill>
                  <a:schemeClr val="bg1"/>
                </a:solidFill>
              </a:rPr>
              <a:t>Linux Foundation Delta Lake 1.0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Core 3.1 support</a:t>
            </a:r>
          </a:p>
          <a:p>
            <a:pPr marL="957727" lvl="3" indent="-285695">
              <a:buFont typeface="Arial" panose="020B0604020202020204" pitchFamily="34" charset="0"/>
              <a:buChar char="•"/>
            </a:pPr>
            <a:r>
              <a:rPr lang="en-US" sz="1568" dirty="0">
                <a:solidFill>
                  <a:schemeClr val="bg1"/>
                </a:solidFill>
              </a:rPr>
              <a:t>Python 3.8 + Anaconda support</a:t>
            </a:r>
          </a:p>
          <a:p>
            <a:pPr marL="957727" lvl="3" indent="-285695">
              <a:buFont typeface="Arial" panose="020B0604020202020204" pitchFamily="34" charset="0"/>
              <a:buChar char="•"/>
            </a:pPr>
            <a:r>
              <a:rPr lang="en-US" sz="1568" dirty="0">
                <a:solidFill>
                  <a:schemeClr val="bg1"/>
                </a:solidFill>
              </a:rPr>
              <a:t>Scala 2.12 support</a:t>
            </a:r>
          </a:p>
          <a:p>
            <a:pPr marL="0" lvl="2"/>
            <a:r>
              <a:rPr lang="en-US" sz="1568" b="1" dirty="0">
                <a:solidFill>
                  <a:schemeClr val="accent5"/>
                </a:solidFill>
              </a:rPr>
              <a:t>Tightly coupled to other Azure Synapse services</a:t>
            </a:r>
          </a:p>
          <a:p>
            <a:pPr marL="957727" lvl="3" indent="-285695">
              <a:buFont typeface="Arial" panose="020B0604020202020204" pitchFamily="34" charset="0"/>
              <a:buChar char="•"/>
            </a:pPr>
            <a:r>
              <a:rPr lang="en-US" sz="1568" dirty="0">
                <a:solidFill>
                  <a:schemeClr val="bg1"/>
                </a:solidFill>
              </a:rPr>
              <a:t>Integrated security and sign on</a:t>
            </a:r>
          </a:p>
          <a:p>
            <a:pPr marL="957727" lvl="3" indent="-285695">
              <a:buFont typeface="Arial" panose="020B0604020202020204" pitchFamily="34" charset="0"/>
              <a:buChar char="•"/>
            </a:pPr>
            <a:r>
              <a:rPr lang="en-US" sz="1568" dirty="0">
                <a:solidFill>
                  <a:schemeClr val="bg1"/>
                </a:solidFill>
              </a:rPr>
              <a:t>Integrated Metadata</a:t>
            </a:r>
          </a:p>
          <a:p>
            <a:pPr marL="957727" lvl="3" indent="-285695">
              <a:buFont typeface="Arial" panose="020B0604020202020204" pitchFamily="34" charset="0"/>
              <a:buChar char="•"/>
            </a:pPr>
            <a:r>
              <a:rPr lang="en-US" sz="1568" dirty="0">
                <a:solidFill>
                  <a:schemeClr val="bg1"/>
                </a:solidFill>
              </a:rPr>
              <a:t>Integrated and simplified provisioning</a:t>
            </a:r>
          </a:p>
          <a:p>
            <a:pPr marL="957727" lvl="3" indent="-285695">
              <a:buFont typeface="Arial" panose="020B0604020202020204" pitchFamily="34" charset="0"/>
              <a:buChar char="•"/>
            </a:pPr>
            <a:r>
              <a:rPr lang="en-US" sz="1568" dirty="0">
                <a:solidFill>
                  <a:schemeClr val="bg1"/>
                </a:solidFill>
              </a:rPr>
              <a:t>Integrated UX including </a:t>
            </a:r>
            <a:r>
              <a:rPr lang="en-US" sz="1568" dirty="0" err="1">
                <a:solidFill>
                  <a:schemeClr val="bg1"/>
                </a:solidFill>
              </a:rPr>
              <a:t>nteract</a:t>
            </a:r>
            <a:r>
              <a:rPr lang="en-US" sz="1568" dirty="0">
                <a:solidFill>
                  <a:schemeClr val="bg1"/>
                </a:solidFill>
              </a:rPr>
              <a:t> based notebooks</a:t>
            </a:r>
          </a:p>
          <a:p>
            <a:pPr marL="957727" lvl="3" indent="-285695">
              <a:buFont typeface="Arial" panose="020B0604020202020204" pitchFamily="34" charset="0"/>
              <a:buChar char="•"/>
            </a:pPr>
            <a:r>
              <a:rPr lang="en-US" sz="1568" dirty="0">
                <a:solidFill>
                  <a:schemeClr val="bg1"/>
                </a:solidFill>
              </a:rPr>
              <a:t>Fast load of SQL Analytics pools</a:t>
            </a:r>
          </a:p>
          <a:p>
            <a:pPr marL="957727" lvl="3" indent="-285695">
              <a:buFont typeface="Arial" panose="020B0604020202020204" pitchFamily="34" charset="0"/>
              <a:buChar char="•"/>
            </a:pPr>
            <a:endParaRPr lang="en-US" sz="1568" dirty="0">
              <a:solidFill>
                <a:schemeClr val="bg1"/>
              </a:solidFill>
            </a:endParaRPr>
          </a:p>
          <a:p>
            <a:endParaRPr lang="en-US" sz="1568" dirty="0">
              <a:solidFill>
                <a:schemeClr val="bg1"/>
              </a:solidFill>
            </a:endParaRPr>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solidFill>
                  <a:schemeClr val="bg1"/>
                </a:solidFill>
              </a:rPr>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accent5"/>
                </a:solidFill>
              </a:rPr>
              <a:t>Core scenarios</a:t>
            </a:r>
          </a:p>
          <a:p>
            <a:pPr marL="957727" lvl="3" indent="-285695">
              <a:buFont typeface="Arial" panose="020B0604020202020204" pitchFamily="34" charset="0"/>
              <a:buChar char="•"/>
            </a:pPr>
            <a:r>
              <a:rPr lang="en-US" sz="1568" dirty="0">
                <a:solidFill>
                  <a:schemeClr val="bg1"/>
                </a:solidFill>
              </a:rPr>
              <a:t>Data Prep/Data Engineering/ETL</a:t>
            </a:r>
          </a:p>
          <a:p>
            <a:pPr marL="957727" lvl="3" indent="-285695">
              <a:buFont typeface="Arial" panose="020B0604020202020204" pitchFamily="34" charset="0"/>
              <a:buChar char="•"/>
            </a:pPr>
            <a:r>
              <a:rPr lang="en-US" sz="1568" dirty="0">
                <a:solidFill>
                  <a:schemeClr val="bg1"/>
                </a:solidFill>
              </a:rPr>
              <a:t>Machine Learning via Spark ML, Synapse ML Azure ML integration</a:t>
            </a:r>
          </a:p>
          <a:p>
            <a:pPr marL="957727" lvl="3" indent="-285695">
              <a:buFont typeface="Arial" panose="020B0604020202020204" pitchFamily="34" charset="0"/>
              <a:buChar char="•"/>
            </a:pPr>
            <a:r>
              <a:rPr lang="en-US" sz="1568" dirty="0">
                <a:solidFill>
                  <a:schemeClr val="bg1"/>
                </a:solidFill>
              </a:rPr>
              <a:t>Extensible through library management</a:t>
            </a:r>
          </a:p>
          <a:p>
            <a:pPr marL="0" lvl="2"/>
            <a:r>
              <a:rPr lang="en-US" b="1" dirty="0">
                <a:solidFill>
                  <a:schemeClr val="accent5"/>
                </a:solidFill>
              </a:rPr>
              <a:t>Efficient resource utilization</a:t>
            </a:r>
          </a:p>
          <a:p>
            <a:pPr marL="957727" lvl="3" indent="-285695">
              <a:buFont typeface="Arial" panose="020B0604020202020204" pitchFamily="34" charset="0"/>
              <a:buChar char="•"/>
            </a:pPr>
            <a:r>
              <a:rPr lang="en-US" sz="1568" dirty="0">
                <a:solidFill>
                  <a:schemeClr val="bg1"/>
                </a:solidFill>
              </a:rPr>
              <a:t>Fast Start</a:t>
            </a:r>
          </a:p>
          <a:p>
            <a:pPr marL="957727" lvl="3" indent="-285695">
              <a:buFont typeface="Arial" panose="020B0604020202020204" pitchFamily="34" charset="0"/>
              <a:buChar char="•"/>
            </a:pPr>
            <a:r>
              <a:rPr lang="en-US" sz="1568" dirty="0">
                <a:solidFill>
                  <a:schemeClr val="bg1"/>
                </a:solidFill>
              </a:rPr>
              <a:t>Auto scale (up and down)</a:t>
            </a:r>
          </a:p>
          <a:p>
            <a:pPr marL="957727" lvl="3" indent="-285695">
              <a:buFont typeface="Arial" panose="020B0604020202020204" pitchFamily="34" charset="0"/>
              <a:buChar char="•"/>
            </a:pPr>
            <a:r>
              <a:rPr lang="en-US" sz="1568" dirty="0">
                <a:solidFill>
                  <a:schemeClr val="bg1"/>
                </a:solidFill>
              </a:rPr>
              <a:t>Auto pause</a:t>
            </a:r>
          </a:p>
          <a:p>
            <a:pPr marL="957727" lvl="3" indent="-285695">
              <a:buFont typeface="Arial" panose="020B0604020202020204" pitchFamily="34" charset="0"/>
              <a:buChar char="•"/>
            </a:pPr>
            <a:r>
              <a:rPr lang="en-US" sz="1568" dirty="0">
                <a:solidFill>
                  <a:schemeClr val="bg1"/>
                </a:solidFill>
              </a:rPr>
              <a:t>Min cluster size of 3 nodes</a:t>
            </a:r>
          </a:p>
          <a:p>
            <a:pPr lvl="1"/>
            <a:r>
              <a:rPr lang="en-US" sz="1568" b="1" dirty="0">
                <a:solidFill>
                  <a:schemeClr val="accent5"/>
                </a:solidFill>
              </a:rPr>
              <a:t>Multi Language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 </a:t>
            </a:r>
            <a:r>
              <a:rPr lang="en-US" sz="1568" dirty="0" err="1">
                <a:solidFill>
                  <a:schemeClr val="bg1"/>
                </a:solidFill>
              </a:rPr>
              <a:t>PySpark</a:t>
            </a:r>
            <a:r>
              <a:rPr lang="en-US" sz="1568" dirty="0">
                <a:solidFill>
                  <a:schemeClr val="bg1"/>
                </a:solidFill>
              </a:rPr>
              <a:t>, Scala, Spark SQL, Java</a:t>
            </a:r>
          </a:p>
          <a:p>
            <a:endParaRPr lang="en-US" sz="1568" dirty="0">
              <a:solidFill>
                <a:schemeClr val="bg1"/>
              </a:solidFill>
            </a:endParaRPr>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3"/>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707039" y="2305973"/>
            <a:ext cx="4024331" cy="2670008"/>
          </a:xfrm>
          <a:prstGeom prst="rect">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3917238" y="3028678"/>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3987187" y="3369900"/>
            <a:ext cx="732981"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4898849" y="3360203"/>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3917238" y="4055850"/>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013314" y="4430467"/>
            <a:ext cx="819175"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3917237" y="2640111"/>
            <a:ext cx="1839180"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317640" y="3227264"/>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052786" y="3464606"/>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3917238" y="1451494"/>
            <a:ext cx="1839180"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441653" y="673043"/>
            <a:ext cx="1222266" cy="706777"/>
          </a:xfrm>
          <a:prstGeom prst="cloud">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756418" y="1379067"/>
            <a:ext cx="1296368" cy="344898"/>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836828" y="3763556"/>
            <a:ext cx="0" cy="29229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836827" y="1996435"/>
            <a:ext cx="1" cy="64367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298299" y="2640111"/>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756417" y="2808938"/>
            <a:ext cx="541882"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756418" y="3396091"/>
            <a:ext cx="561222" cy="2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317640" y="4235596"/>
            <a:ext cx="1127711" cy="38124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104663" y="4572979"/>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756418" y="4423289"/>
            <a:ext cx="561222" cy="293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5707592" y="4603282"/>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8167418" y="4154273"/>
            <a:ext cx="1403132"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445351" y="4426220"/>
            <a:ext cx="722067" cy="52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4074277" y="5461406"/>
            <a:ext cx="3279345" cy="994833"/>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206077"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694402"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203266"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481499" y="4571337"/>
            <a:ext cx="1259609" cy="1515362"/>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5712672"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227271"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4914899" y="4425990"/>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421483" y="4732636"/>
            <a:ext cx="1419" cy="107176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6736436" y="5804398"/>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1262494" y="286371"/>
            <a:ext cx="394077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dirty="0">
                <a:ln w="3175">
                  <a:noFill/>
                </a:ln>
                <a:solidFill>
                  <a:schemeClr val="bg1"/>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5" y="277539"/>
            <a:ext cx="4745104" cy="543108"/>
          </a:xfrm>
        </p:spPr>
        <p:txBody>
          <a:bodyPr anchor="t"/>
          <a:lstStyle/>
          <a:p>
            <a:r>
              <a:rPr lang="en-US" dirty="0">
                <a:solidFill>
                  <a:schemeClr val="bg1"/>
                </a:solidFill>
              </a:rPr>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a:ln>
              <a:solidFill>
                <a:schemeClr val="bg1"/>
              </a:solidFill>
            </a:ln>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solidFill>
                <a:schemeClr val="bg1"/>
              </a:solidFill>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(1 of 3)</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bg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(2 of 3)</a:t>
            </a:r>
          </a:p>
        </p:txBody>
      </p:sp>
      <p:sp>
        <p:nvSpPr>
          <p:cNvPr id="5" name="TextBox 4">
            <a:extLst>
              <a:ext uri="{FF2B5EF4-FFF2-40B4-BE49-F238E27FC236}">
                <a16:creationId xmlns:a16="http://schemas.microsoft.com/office/drawing/2014/main" id="{3BB6ABDB-8723-40E3-A69B-9A49D08B8597}"/>
              </a:ext>
            </a:extLst>
          </p:cNvPr>
          <p:cNvSpPr txBox="1"/>
          <p:nvPr/>
        </p:nvSpPr>
        <p:spPr>
          <a:xfrm>
            <a:off x="427227" y="1186078"/>
            <a:ext cx="10972620" cy="2641236"/>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b="1" kern="0" dirty="0">
                <a:solidFill>
                  <a:schemeClr val="bg1"/>
                </a:solidFill>
                <a:ea typeface="+mn-ea"/>
                <a:cs typeface="Segoe UI Semilight" panose="020B0402040204020203" pitchFamily="34" charset="0"/>
              </a:rPr>
              <a:t>Autoscaling - Dynamic Allocation of Executors (optional)</a:t>
            </a:r>
            <a:br>
              <a:rPr lang="en-US" sz="1765" kern="0" dirty="0">
                <a:solidFill>
                  <a:schemeClr val="bg1"/>
                </a:solidFill>
                <a:ea typeface="+mn-ea"/>
                <a:cs typeface="Segoe UI Semilight" panose="020B0402040204020203" pitchFamily="34" charset="0"/>
              </a:rPr>
            </a:br>
            <a:br>
              <a:rPr lang="en-US" sz="1765" kern="0" dirty="0">
                <a:solidFill>
                  <a:schemeClr val="bg1"/>
                </a:solidFill>
                <a:ea typeface="+mn-ea"/>
                <a:cs typeface="Segoe UI Semilight" panose="020B0402040204020203" pitchFamily="34" charset="0"/>
              </a:rPr>
            </a:br>
            <a:r>
              <a:rPr lang="en-US" sz="1765" kern="0" dirty="0">
                <a:solidFill>
                  <a:schemeClr val="bg1"/>
                </a:solidFill>
                <a:ea typeface="+mn-ea"/>
                <a:cs typeface="Segoe UI Semilight" panose="020B0402040204020203" pitchFamily="34" charset="0"/>
              </a:rPr>
              <a:t>- Allows a job to scale the number of executors within the min and max executor threshold</a:t>
            </a:r>
          </a:p>
          <a:p>
            <a:pPr marL="285750" lvl="1" indent="-285750" defTabSz="914192">
              <a:lnSpc>
                <a:spcPct val="90000"/>
              </a:lnSpc>
              <a:spcBef>
                <a:spcPts val="575"/>
              </a:spcBef>
              <a:spcAft>
                <a:spcPts val="600"/>
              </a:spcAft>
              <a:buClrTx/>
              <a:buFontTx/>
              <a:buChar char="-"/>
              <a:tabLst>
                <a:tab pos="632685" algn="l"/>
              </a:tabLst>
              <a:defRPr/>
            </a:pPr>
            <a:r>
              <a:rPr lang="en-US" sz="1765" kern="0" dirty="0">
                <a:solidFill>
                  <a:schemeClr val="bg1"/>
                </a:solidFill>
                <a:ea typeface="+mn-ea"/>
                <a:cs typeface="Segoe UI Semilight" panose="020B0402040204020203" pitchFamily="34" charset="0"/>
              </a:rPr>
              <a:t>More efficiently allocates resources reflective of the job being run</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When requi</a:t>
            </a:r>
            <a:r>
              <a:rPr lang="en-US" sz="1212" kern="0" dirty="0">
                <a:solidFill>
                  <a:schemeClr val="bg1"/>
                </a:solidFill>
                <a:cs typeface="Segoe UI Semilight" panose="020B0402040204020203" pitchFamily="34" charset="0"/>
              </a:rPr>
              <a:t>rements are vastly different across stages of a spark job</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The volume of data being processe</a:t>
            </a:r>
            <a:r>
              <a:rPr lang="en-US" sz="1212" kern="0" dirty="0">
                <a:solidFill>
                  <a:schemeClr val="bg1"/>
                </a:solidFill>
                <a:cs typeface="Segoe UI Semilight" panose="020B0402040204020203" pitchFamily="34" charset="0"/>
              </a:rPr>
              <a:t>d fluctuates with time</a:t>
            </a:r>
          </a:p>
          <a:p>
            <a:pPr marL="232838" indent="-285750" defTabSz="914192">
              <a:lnSpc>
                <a:spcPct val="90000"/>
              </a:lnSpc>
              <a:spcBef>
                <a:spcPts val="575"/>
              </a:spcBef>
              <a:spcAft>
                <a:spcPts val="600"/>
              </a:spcAft>
              <a:buFontTx/>
              <a:buChar char="-"/>
              <a:tabLst>
                <a:tab pos="632685" algn="l"/>
              </a:tabLst>
              <a:defRPr/>
            </a:pPr>
            <a:r>
              <a:rPr lang="en-US" sz="1770" kern="0" dirty="0">
                <a:solidFill>
                  <a:schemeClr val="bg1"/>
                </a:solidFill>
                <a:ea typeface="+mn-ea"/>
                <a:cs typeface="Segoe UI Semilight" panose="020B0402040204020203" pitchFamily="34" charset="0"/>
              </a:rPr>
              <a:t> Configuration via User Interface or</a:t>
            </a:r>
            <a:r>
              <a:rPr lang="en-US" sz="1770" kern="0" dirty="0">
                <a:solidFill>
                  <a:schemeClr val="bg1"/>
                </a:solidFill>
                <a:cs typeface="Segoe UI Semilight" panose="020B0402040204020203" pitchFamily="34" charset="0"/>
              </a:rPr>
              <a:t> code*</a:t>
            </a:r>
            <a:endParaRPr lang="en-US" sz="1770" kern="0" dirty="0">
              <a:solidFill>
                <a:schemeClr val="bg1"/>
              </a:solidFill>
              <a:ea typeface="+mn-ea"/>
              <a:cs typeface="Segoe UI Semilight" panose="020B0402040204020203" pitchFamily="34" charset="0"/>
            </a:endParaRPr>
          </a:p>
          <a:p>
            <a:pPr marL="285750" lvl="1" indent="-285750" defTabSz="914192">
              <a:lnSpc>
                <a:spcPct val="90000"/>
              </a:lnSpc>
              <a:spcBef>
                <a:spcPts val="575"/>
              </a:spcBef>
              <a:spcAft>
                <a:spcPts val="600"/>
              </a:spcAft>
              <a:buFontTx/>
              <a:buChar char="-"/>
              <a:tabLst>
                <a:tab pos="632685" algn="l"/>
              </a:tabLst>
              <a:defRPr/>
            </a:pPr>
            <a:endParaRPr lang="en-US" sz="1765" kern="0" dirty="0">
              <a:solidFill>
                <a:schemeClr val="bg1"/>
              </a:solidFill>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DCE7965E-7B81-472A-83F9-62663111558B}"/>
              </a:ext>
            </a:extLst>
          </p:cNvPr>
          <p:cNvSpPr txBox="1"/>
          <p:nvPr/>
        </p:nvSpPr>
        <p:spPr>
          <a:xfrm>
            <a:off x="3274416" y="3591072"/>
            <a:ext cx="5890715" cy="2462213"/>
          </a:xfrm>
          <a:prstGeom prst="rect">
            <a:avLst/>
          </a:prstGeom>
          <a:solidFill>
            <a:schemeClr val="bg1"/>
          </a:solidFill>
        </p:spPr>
        <p:txBody>
          <a:bodyPr wrap="none" lIns="0" tIns="0" rIns="0" bIns="0" rtlCol="0">
            <a:spAutoFit/>
          </a:bodyPr>
          <a:lstStyle/>
          <a:p>
            <a:pPr algn="l"/>
            <a:r>
              <a:rPr lang="en-US" sz="2000" dirty="0">
                <a:solidFill>
                  <a:srgbClr val="000000"/>
                </a:solidFill>
              </a:rPr>
              <a:t>%%configure –f</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0000"/>
                </a:solidFill>
              </a:rPr>
              <a:t>    “conf”: {</a:t>
            </a:r>
          </a:p>
          <a:p>
            <a:pPr algn="l"/>
            <a:r>
              <a:rPr lang="en-US" sz="2000" dirty="0">
                <a:solidFill>
                  <a:srgbClr val="000000"/>
                </a:solidFill>
              </a:rPr>
              <a:t>	“</a:t>
            </a:r>
            <a:r>
              <a:rPr lang="en-US" sz="2000" dirty="0" err="1">
                <a:solidFill>
                  <a:srgbClr val="000000"/>
                </a:solidFill>
              </a:rPr>
              <a:t>spark.dynamicAllocation.maxExecutors</a:t>
            </a:r>
            <a:r>
              <a:rPr lang="en-US" sz="2000" dirty="0">
                <a:solidFill>
                  <a:srgbClr val="000000"/>
                </a:solidFill>
              </a:rPr>
              <a:t>”: 6,</a:t>
            </a:r>
          </a:p>
          <a:p>
            <a:pPr algn="l"/>
            <a:r>
              <a:rPr lang="en-US" sz="2000" dirty="0">
                <a:solidFill>
                  <a:srgbClr val="000000"/>
                </a:solidFill>
              </a:rPr>
              <a:t>	“</a:t>
            </a:r>
            <a:r>
              <a:rPr lang="en-US" sz="2000" dirty="0" err="1">
                <a:solidFill>
                  <a:srgbClr val="000000"/>
                </a:solidFill>
              </a:rPr>
              <a:t>spark.dynamicAllocation.enable</a:t>
            </a:r>
            <a:r>
              <a:rPr lang="en-US" sz="2000" dirty="0">
                <a:solidFill>
                  <a:srgbClr val="000000"/>
                </a:solidFill>
              </a:rPr>
              <a:t>”: “true”,</a:t>
            </a:r>
          </a:p>
          <a:p>
            <a:pPr algn="l"/>
            <a:r>
              <a:rPr lang="en-US" sz="2000" dirty="0">
                <a:solidFill>
                  <a:srgbClr val="000000"/>
                </a:solidFill>
              </a:rPr>
              <a:t>	“</a:t>
            </a:r>
            <a:r>
              <a:rPr lang="en-US" sz="2000" dirty="0" err="1">
                <a:solidFill>
                  <a:srgbClr val="000000"/>
                </a:solidFill>
              </a:rPr>
              <a:t>spark.dynamicAllocation.minExecutors</a:t>
            </a:r>
            <a:r>
              <a:rPr lang="en-US" sz="2000" dirty="0">
                <a:solidFill>
                  <a:srgbClr val="000000"/>
                </a:solidFill>
              </a:rPr>
              <a:t>”: “2”</a:t>
            </a:r>
            <a:br>
              <a:rPr lang="en-US" sz="2000" dirty="0">
                <a:solidFill>
                  <a:srgbClr val="000000"/>
                </a:solidFill>
              </a:rPr>
            </a:br>
            <a:r>
              <a:rPr lang="en-US" sz="2000" dirty="0">
                <a:solidFill>
                  <a:srgbClr val="000000"/>
                </a:solidFill>
              </a:rPr>
              <a:t>    }</a:t>
            </a:r>
          </a:p>
          <a:p>
            <a:pPr algn="l"/>
            <a:r>
              <a:rPr lang="en-US" sz="2000" dirty="0">
                <a:solidFill>
                  <a:srgbClr val="000000"/>
                </a:solidFill>
              </a:rPr>
              <a:t>}</a:t>
            </a:r>
          </a:p>
        </p:txBody>
      </p:sp>
      <p:sp>
        <p:nvSpPr>
          <p:cNvPr id="16" name="TextBox 15">
            <a:extLst>
              <a:ext uri="{FF2B5EF4-FFF2-40B4-BE49-F238E27FC236}">
                <a16:creationId xmlns:a16="http://schemas.microsoft.com/office/drawing/2014/main" id="{FA673617-758E-42B5-8EF2-082A85A69CCE}"/>
              </a:ext>
            </a:extLst>
          </p:cNvPr>
          <p:cNvSpPr txBox="1"/>
          <p:nvPr/>
        </p:nvSpPr>
        <p:spPr>
          <a:xfrm>
            <a:off x="294602" y="6391279"/>
            <a:ext cx="11237870" cy="313932"/>
          </a:xfrm>
          <a:prstGeom prst="rect">
            <a:avLst/>
          </a:prstGeom>
          <a:noFill/>
        </p:spPr>
        <p:txBody>
          <a:bodyPr wrap="square">
            <a:spAutoFit/>
          </a:bodyPr>
          <a:lstStyle/>
          <a:p>
            <a:pPr marL="0" lvl="1" defTabSz="914192">
              <a:lnSpc>
                <a:spcPct val="90000"/>
              </a:lnSpc>
              <a:spcBef>
                <a:spcPts val="575"/>
              </a:spcBef>
              <a:spcAft>
                <a:spcPts val="600"/>
              </a:spcAft>
              <a:buClrTx/>
              <a:tabLst>
                <a:tab pos="632685" algn="l"/>
              </a:tabLst>
              <a:defRPr/>
            </a:pPr>
            <a:r>
              <a:rPr lang="en-US" sz="1600" kern="0" dirty="0">
                <a:solidFill>
                  <a:schemeClr val="bg1"/>
                </a:solidFill>
                <a:ea typeface="+mn-ea"/>
                <a:cs typeface="Segoe UI Semilight" panose="020B0402040204020203" pitchFamily="34" charset="0"/>
              </a:rPr>
              <a:t>* The defaults specified through code will override the values set through the user interface</a:t>
            </a:r>
          </a:p>
        </p:txBody>
      </p:sp>
    </p:spTree>
    <p:extLst>
      <p:ext uri="{BB962C8B-B14F-4D97-AF65-F5344CB8AC3E}">
        <p14:creationId xmlns:p14="http://schemas.microsoft.com/office/powerpoint/2010/main" val="222303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(3 of 3) – Additional Settings</a:t>
            </a:r>
          </a:p>
        </p:txBody>
      </p:sp>
      <p:cxnSp>
        <p:nvCxnSpPr>
          <p:cNvPr id="6" name="Straight Arrow Connector 5">
            <a:extLst>
              <a:ext uri="{FF2B5EF4-FFF2-40B4-BE49-F238E27FC236}">
                <a16:creationId xmlns:a16="http://schemas.microsoft.com/office/drawing/2014/main" id="{8EB46758-9867-475B-B54E-31B027D90F25}"/>
              </a:ext>
            </a:extLst>
          </p:cNvPr>
          <p:cNvCxnSpPr>
            <a:cxnSpLocks/>
          </p:cNvCxnSpPr>
          <p:nvPr/>
        </p:nvCxnSpPr>
        <p:spPr>
          <a:xfrm flipV="1">
            <a:off x="5226650" y="2230470"/>
            <a:ext cx="1494190" cy="56187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214499" cy="517024"/>
          </a:xfrm>
          <a:prstGeom prst="rect">
            <a:avLst/>
          </a:prstGeom>
          <a:noFill/>
        </p:spPr>
        <p:txBody>
          <a:bodyPr wrap="none" lIns="182854" tIns="146284" rIns="182854" bIns="146284" rtlCol="0">
            <a:spAutoFit/>
          </a:bodyPr>
          <a:lstStyle/>
          <a:p>
            <a:pPr>
              <a:lnSpc>
                <a:spcPct val="90000"/>
              </a:lnSpc>
              <a:spcAft>
                <a:spcPts val="600"/>
              </a:spcAft>
            </a:pPr>
            <a:r>
              <a:rPr lang="en-US" sz="1600" dirty="0">
                <a:solidFill>
                  <a:srgbClr val="FF0000"/>
                </a:solidFill>
              </a:rPr>
              <a:t>Customize auto-pause and Spark version </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Additional Settings offer optional settings to customize Spark pool</a:t>
            </a:r>
          </a:p>
        </p:txBody>
      </p:sp>
      <p:pic>
        <p:nvPicPr>
          <p:cNvPr id="5" name="Picture 4">
            <a:extLst>
              <a:ext uri="{FF2B5EF4-FFF2-40B4-BE49-F238E27FC236}">
                <a16:creationId xmlns:a16="http://schemas.microsoft.com/office/drawing/2014/main" id="{8CBB19A1-9316-1A77-5838-41798739C802}"/>
              </a:ext>
            </a:extLst>
          </p:cNvPr>
          <p:cNvPicPr>
            <a:picLocks noChangeAspect="1"/>
          </p:cNvPicPr>
          <p:nvPr/>
        </p:nvPicPr>
        <p:blipFill>
          <a:blip r:embed="rId3"/>
          <a:stretch>
            <a:fillRect/>
          </a:stretch>
        </p:blipFill>
        <p:spPr>
          <a:xfrm>
            <a:off x="6841352" y="989941"/>
            <a:ext cx="4531183" cy="5768718"/>
          </a:xfrm>
          <a:prstGeom prst="rect">
            <a:avLst/>
          </a:prstGeom>
        </p:spPr>
      </p:pic>
      <p:cxnSp>
        <p:nvCxnSpPr>
          <p:cNvPr id="14" name="Straight Arrow Connector 13">
            <a:extLst>
              <a:ext uri="{FF2B5EF4-FFF2-40B4-BE49-F238E27FC236}">
                <a16:creationId xmlns:a16="http://schemas.microsoft.com/office/drawing/2014/main" id="{0F762FA0-6E54-1E58-DBBB-6F511C3948B5}"/>
              </a:ext>
            </a:extLst>
          </p:cNvPr>
          <p:cNvCxnSpPr>
            <a:cxnSpLocks/>
          </p:cNvCxnSpPr>
          <p:nvPr/>
        </p:nvCxnSpPr>
        <p:spPr>
          <a:xfrm flipV="1">
            <a:off x="5226650" y="2851491"/>
            <a:ext cx="1494190" cy="11315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FDB66A7-C212-4E43-A9FD-ECD78CD3EEDE}"/>
              </a:ext>
            </a:extLst>
          </p:cNvPr>
          <p:cNvSpPr txBox="1"/>
          <p:nvPr/>
        </p:nvSpPr>
        <p:spPr>
          <a:xfrm>
            <a:off x="1628360" y="3785700"/>
            <a:ext cx="3139781" cy="517024"/>
          </a:xfrm>
          <a:prstGeom prst="rect">
            <a:avLst/>
          </a:prstGeom>
          <a:noFill/>
        </p:spPr>
        <p:txBody>
          <a:bodyPr wrap="none" lIns="182854" tIns="146284" rIns="182854" bIns="146284" rtlCol="0">
            <a:spAutoFit/>
          </a:bodyPr>
          <a:lstStyle/>
          <a:p>
            <a:pPr>
              <a:lnSpc>
                <a:spcPct val="90000"/>
              </a:lnSpc>
              <a:spcAft>
                <a:spcPts val="600"/>
              </a:spcAft>
            </a:pPr>
            <a:r>
              <a:rPr lang="en-US" sz="1600" dirty="0">
                <a:solidFill>
                  <a:srgbClr val="FF0000"/>
                </a:solidFill>
              </a:rPr>
              <a:t>Customize Spark configuration</a:t>
            </a:r>
          </a:p>
        </p:txBody>
      </p:sp>
      <p:cxnSp>
        <p:nvCxnSpPr>
          <p:cNvPr id="16" name="Straight Arrow Connector 15">
            <a:extLst>
              <a:ext uri="{FF2B5EF4-FFF2-40B4-BE49-F238E27FC236}">
                <a16:creationId xmlns:a16="http://schemas.microsoft.com/office/drawing/2014/main" id="{E65A1862-0708-96E0-F9AB-C92A76D7EF37}"/>
              </a:ext>
            </a:extLst>
          </p:cNvPr>
          <p:cNvCxnSpPr>
            <a:cxnSpLocks/>
            <a:stCxn id="15" idx="3"/>
          </p:cNvCxnSpPr>
          <p:nvPr/>
        </p:nvCxnSpPr>
        <p:spPr>
          <a:xfrm>
            <a:off x="4768141" y="4044212"/>
            <a:ext cx="2073211" cy="98839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279A57-70AC-8C20-D5C3-15A8C83716E2}"/>
              </a:ext>
            </a:extLst>
          </p:cNvPr>
          <p:cNvSpPr txBox="1"/>
          <p:nvPr/>
        </p:nvSpPr>
        <p:spPr>
          <a:xfrm>
            <a:off x="985170" y="4938588"/>
            <a:ext cx="3782971" cy="517024"/>
          </a:xfrm>
          <a:prstGeom prst="rect">
            <a:avLst/>
          </a:prstGeom>
          <a:noFill/>
        </p:spPr>
        <p:txBody>
          <a:bodyPr wrap="none" lIns="182854" tIns="146284" rIns="182854" bIns="146284" rtlCol="0">
            <a:spAutoFit/>
          </a:bodyPr>
          <a:lstStyle/>
          <a:p>
            <a:pPr>
              <a:lnSpc>
                <a:spcPct val="90000"/>
              </a:lnSpc>
              <a:spcAft>
                <a:spcPts val="600"/>
              </a:spcAft>
            </a:pPr>
            <a:r>
              <a:rPr lang="en-US" sz="1600" dirty="0">
                <a:solidFill>
                  <a:srgbClr val="FF0000"/>
                </a:solidFill>
              </a:rPr>
              <a:t>Enable/disable session-level packages</a:t>
            </a:r>
          </a:p>
        </p:txBody>
      </p:sp>
      <p:cxnSp>
        <p:nvCxnSpPr>
          <p:cNvPr id="21" name="Straight Arrow Connector 20">
            <a:extLst>
              <a:ext uri="{FF2B5EF4-FFF2-40B4-BE49-F238E27FC236}">
                <a16:creationId xmlns:a16="http://schemas.microsoft.com/office/drawing/2014/main" id="{3F94C715-0244-F88D-AC92-47649FBB4255}"/>
              </a:ext>
            </a:extLst>
          </p:cNvPr>
          <p:cNvCxnSpPr>
            <a:cxnSpLocks/>
            <a:stCxn id="20" idx="3"/>
          </p:cNvCxnSpPr>
          <p:nvPr/>
        </p:nvCxnSpPr>
        <p:spPr>
          <a:xfrm>
            <a:off x="4768141" y="5197100"/>
            <a:ext cx="1952699" cy="67095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BECCFB3-FE6E-CF2A-E9DD-47D2D5BCC3BC}"/>
              </a:ext>
            </a:extLst>
          </p:cNvPr>
          <p:cNvSpPr txBox="1"/>
          <p:nvPr/>
        </p:nvSpPr>
        <p:spPr>
          <a:xfrm>
            <a:off x="2211681" y="5912428"/>
            <a:ext cx="2639132" cy="517024"/>
          </a:xfrm>
          <a:prstGeom prst="rect">
            <a:avLst/>
          </a:prstGeom>
          <a:noFill/>
        </p:spPr>
        <p:txBody>
          <a:bodyPr wrap="none" lIns="182854" tIns="146284" rIns="182854" bIns="146284" rtlCol="0">
            <a:spAutoFit/>
          </a:bodyPr>
          <a:lstStyle/>
          <a:p>
            <a:pPr>
              <a:lnSpc>
                <a:spcPct val="90000"/>
              </a:lnSpc>
              <a:spcAft>
                <a:spcPts val="600"/>
              </a:spcAft>
            </a:pPr>
            <a:r>
              <a:rPr lang="en-US" sz="1600" dirty="0">
                <a:solidFill>
                  <a:srgbClr val="FF0000"/>
                </a:solidFill>
              </a:rPr>
              <a:t>Intelligent Cache settings</a:t>
            </a:r>
          </a:p>
        </p:txBody>
      </p:sp>
      <p:cxnSp>
        <p:nvCxnSpPr>
          <p:cNvPr id="26" name="Straight Arrow Connector 25">
            <a:extLst>
              <a:ext uri="{FF2B5EF4-FFF2-40B4-BE49-F238E27FC236}">
                <a16:creationId xmlns:a16="http://schemas.microsoft.com/office/drawing/2014/main" id="{1AA47C5B-3D11-C618-3C76-74BC13F44DA4}"/>
              </a:ext>
            </a:extLst>
          </p:cNvPr>
          <p:cNvCxnSpPr>
            <a:cxnSpLocks/>
            <a:stCxn id="25" idx="3"/>
          </p:cNvCxnSpPr>
          <p:nvPr/>
        </p:nvCxnSpPr>
        <p:spPr>
          <a:xfrm>
            <a:off x="4850813" y="6170940"/>
            <a:ext cx="1870027" cy="15311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102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32748217"/>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11:45-12:45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12:45-13:25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13:25-13:45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13:45-14:00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14:00-14:45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14:45-15:00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solidFill>
                  <a:schemeClr val="bg1"/>
                </a:solidFill>
              </a:rPr>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accent5"/>
                </a:solidFill>
                <a:latin typeface="+mj-lt"/>
              </a:rPr>
              <a:t>Overview</a:t>
            </a:r>
          </a:p>
          <a:p>
            <a:pPr marL="0" lvl="1">
              <a:lnSpc>
                <a:spcPct val="110000"/>
              </a:lnSpc>
              <a:spcBef>
                <a:spcPts val="0"/>
              </a:spcBef>
              <a:spcAft>
                <a:spcPts val="600"/>
              </a:spcAft>
            </a:pPr>
            <a:r>
              <a:rPr lang="en-US" sz="1600" dirty="0">
                <a:solidFill>
                  <a:schemeClr val="bg1"/>
                </a:solidFill>
              </a:rPr>
              <a:t>Customers can add new python libraries at Spark pool level </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Bef>
                <a:spcPts val="0"/>
              </a:spcBef>
              <a:spcAft>
                <a:spcPts val="600"/>
              </a:spcAft>
            </a:pPr>
            <a:r>
              <a:rPr lang="en-US" sz="1600" dirty="0">
                <a:solidFill>
                  <a:schemeClr val="bg1"/>
                </a:solidFill>
              </a:rPr>
              <a:t>Input requirements.txt in simple pip freeze format</a:t>
            </a:r>
          </a:p>
          <a:p>
            <a:pPr marL="0" lvl="1">
              <a:lnSpc>
                <a:spcPct val="110000"/>
              </a:lnSpc>
              <a:spcBef>
                <a:spcPts val="0"/>
              </a:spcBef>
              <a:spcAft>
                <a:spcPts val="600"/>
              </a:spcAft>
            </a:pPr>
            <a:r>
              <a:rPr lang="en-US" sz="1600" dirty="0">
                <a:solidFill>
                  <a:schemeClr val="bg1"/>
                </a:solidFill>
              </a:rPr>
              <a:t>Add new libraries to your cluster</a:t>
            </a:r>
          </a:p>
          <a:p>
            <a:pPr marL="0" lvl="1">
              <a:lnSpc>
                <a:spcPct val="110000"/>
              </a:lnSpc>
              <a:spcBef>
                <a:spcPts val="0"/>
              </a:spcBef>
              <a:spcAft>
                <a:spcPts val="600"/>
              </a:spcAft>
            </a:pPr>
            <a:r>
              <a:rPr lang="en-US" sz="1600" dirty="0">
                <a:solidFill>
                  <a:schemeClr val="bg1"/>
                </a:solidFill>
              </a:rPr>
              <a:t>Update versions of existing libraries on your cluster</a:t>
            </a:r>
          </a:p>
          <a:p>
            <a:pPr marL="0" lvl="1">
              <a:lnSpc>
                <a:spcPct val="110000"/>
              </a:lnSpc>
              <a:spcBef>
                <a:spcPts val="0"/>
              </a:spcBef>
              <a:spcAft>
                <a:spcPts val="600"/>
              </a:spcAft>
            </a:pPr>
            <a:r>
              <a:rPr lang="en-US" sz="1600" dirty="0">
                <a:solidFill>
                  <a:schemeClr val="bg1"/>
                </a:solidFill>
              </a:rPr>
              <a:t>Ability to specify different requirements file for different pools within the same workspace</a:t>
            </a:r>
          </a:p>
          <a:p>
            <a:pPr marL="0" lvl="1">
              <a:lnSpc>
                <a:spcPct val="110000"/>
              </a:lnSpc>
              <a:spcBef>
                <a:spcPts val="0"/>
              </a:spcBef>
              <a:spcAft>
                <a:spcPts val="600"/>
              </a:spcAft>
            </a:pPr>
            <a:r>
              <a:rPr lang="en-US" sz="1600" dirty="0">
                <a:solidFill>
                  <a:schemeClr val="bg1"/>
                </a:solidFill>
              </a:rPr>
              <a:t>Support for custom Wheel files when uploaded to the workspace default file system.</a:t>
            </a:r>
            <a:br>
              <a:rPr lang="en-US" sz="1600" dirty="0">
                <a:solidFill>
                  <a:schemeClr val="bg1"/>
                </a:solidFill>
              </a:rPr>
            </a:br>
            <a:endParaRPr lang="en-US" sz="1600" dirty="0">
              <a:solidFill>
                <a:schemeClr val="bg1"/>
              </a:solidFill>
            </a:endParaRPr>
          </a:p>
          <a:p>
            <a:pPr marL="0" lvl="1">
              <a:lnSpc>
                <a:spcPct val="110000"/>
              </a:lnSpc>
              <a:spcBef>
                <a:spcPts val="0"/>
              </a:spcBef>
              <a:spcAft>
                <a:spcPts val="600"/>
              </a:spcAft>
            </a:pPr>
            <a:r>
              <a:rPr lang="en-US" sz="1800" dirty="0">
                <a:solidFill>
                  <a:schemeClr val="accent5"/>
                </a:solidFill>
                <a:latin typeface="+mj-lt"/>
              </a:rPr>
              <a:t>Constraints</a:t>
            </a:r>
          </a:p>
          <a:p>
            <a:pPr marL="0" lvl="1">
              <a:lnSpc>
                <a:spcPct val="110000"/>
              </a:lnSpc>
              <a:spcBef>
                <a:spcPts val="0"/>
              </a:spcBef>
              <a:spcAft>
                <a:spcPts val="600"/>
              </a:spcAft>
            </a:pPr>
            <a:r>
              <a:rPr lang="en-US" sz="1600" dirty="0">
                <a:solidFill>
                  <a:schemeClr val="bg1"/>
                </a:solidFill>
              </a:rPr>
              <a:t>The library version must exist on </a:t>
            </a:r>
            <a:r>
              <a:rPr lang="en-US" sz="1600" dirty="0" err="1">
                <a:solidFill>
                  <a:schemeClr val="bg1"/>
                </a:solidFill>
              </a:rPr>
              <a:t>PyPI</a:t>
            </a:r>
            <a:r>
              <a:rPr lang="en-US" sz="1600" dirty="0">
                <a:solidFill>
                  <a:schemeClr val="bg1"/>
                </a:solidFill>
              </a:rPr>
              <a:t> repository</a:t>
            </a:r>
          </a:p>
          <a:p>
            <a:pPr marL="0" lvl="1">
              <a:lnSpc>
                <a:spcPct val="110000"/>
              </a:lnSpc>
              <a:spcBef>
                <a:spcPts val="0"/>
              </a:spcBef>
              <a:spcAft>
                <a:spcPts val="600"/>
              </a:spcAft>
            </a:pPr>
            <a:r>
              <a:rPr lang="en-US" sz="1600" dirty="0">
                <a:solidFill>
                  <a:schemeClr val="bg1"/>
                </a:solidFill>
              </a:rPr>
              <a:t>Version downgrade of an existing library not allowed</a:t>
            </a:r>
          </a:p>
          <a:p>
            <a:pPr marL="0" lvl="1">
              <a:lnSpc>
                <a:spcPct val="110000"/>
              </a:lnSpc>
              <a:spcBef>
                <a:spcPts val="0"/>
              </a:spcBef>
              <a:spcAft>
                <a:spcPts val="600"/>
              </a:spcAft>
            </a:pPr>
            <a:r>
              <a:rPr lang="en-US" sz="1600" dirty="0">
                <a:solidFill>
                  <a:schemeClr val="bg1"/>
                </a:solidFill>
              </a:rPr>
              <a:t>Wheel files must be installed at a specific path:</a:t>
            </a:r>
          </a:p>
          <a:p>
            <a:pPr marL="0" lvl="1">
              <a:lnSpc>
                <a:spcPct val="110000"/>
              </a:lnSpc>
              <a:spcBef>
                <a:spcPts val="0"/>
              </a:spcBef>
              <a:spcAft>
                <a:spcPts val="600"/>
              </a:spcAft>
            </a:pPr>
            <a:endParaRPr lang="en-US" sz="1600" dirty="0">
              <a:solidFill>
                <a:schemeClr val="bg1"/>
              </a:solidFill>
            </a:endParaRPr>
          </a:p>
          <a:p>
            <a:endParaRPr lang="en-US" dirty="0">
              <a:solidFill>
                <a:schemeClr val="bg1"/>
              </a:solidFill>
            </a:endParaRPr>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solidFill>
                  <a:schemeClr val="bg1"/>
                </a:soli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dirty="0">
                <a:solidFill>
                  <a:schemeClr val="accent5"/>
                </a:solidFill>
              </a:rPr>
              <a:t>Overview</a:t>
            </a:r>
          </a:p>
          <a:p>
            <a:pPr marL="0" lvl="1" indent="0">
              <a:lnSpc>
                <a:spcPct val="110000"/>
              </a:lnSpc>
              <a:spcBef>
                <a:spcPts val="0"/>
              </a:spcBef>
              <a:spcAft>
                <a:spcPts val="600"/>
              </a:spcAft>
              <a:buNone/>
            </a:pPr>
            <a:r>
              <a:rPr lang="en-US" sz="1765" dirty="0">
                <a:solidFill>
                  <a:schemeClr val="bg1"/>
                </a:solidFill>
              </a:rPr>
              <a:t>The requirements text file has specific format requirements. These files are traditionally created in Python environments by running the </a:t>
            </a:r>
            <a:r>
              <a:rPr lang="en-US" sz="1765" dirty="0">
                <a:solidFill>
                  <a:schemeClr val="bg1"/>
                </a:solidFill>
                <a:latin typeface="Consolas" panose="020B0609020204030204" pitchFamily="49" charset="0"/>
              </a:rPr>
              <a:t>pip freeze</a:t>
            </a:r>
            <a:r>
              <a:rPr lang="en-US" sz="1765" dirty="0">
                <a:solidFill>
                  <a:schemeClr val="bg1"/>
                </a:solidFill>
              </a:rPr>
              <a:t> command but are also easy to create by hand.</a:t>
            </a:r>
            <a:br>
              <a:rPr lang="en-US" sz="1765" dirty="0">
                <a:solidFill>
                  <a:schemeClr val="bg1"/>
                </a:solidFill>
              </a:rPr>
            </a:br>
            <a:endParaRPr lang="en-US" sz="1765" dirty="0">
              <a:solidFill>
                <a:schemeClr val="bg1"/>
              </a:solidFill>
            </a:endParaRPr>
          </a:p>
          <a:p>
            <a:pPr marL="0" lvl="1" indent="0">
              <a:lnSpc>
                <a:spcPct val="110000"/>
              </a:lnSpc>
              <a:spcBef>
                <a:spcPts val="0"/>
              </a:spcBef>
              <a:spcAft>
                <a:spcPts val="600"/>
              </a:spcAft>
              <a:buNone/>
            </a:pPr>
            <a:r>
              <a:rPr lang="en-US" sz="1765" dirty="0">
                <a:solidFill>
                  <a:schemeClr val="bg1"/>
                </a:solidFill>
              </a:rPr>
              <a:t>File must be named </a:t>
            </a:r>
            <a:r>
              <a:rPr lang="en-US" sz="1765" b="1" dirty="0">
                <a:solidFill>
                  <a:schemeClr val="bg1"/>
                </a:solidFill>
              </a:rPr>
              <a:t>requirements.txt</a:t>
            </a:r>
            <a:r>
              <a:rPr lang="en-US" sz="1765" dirty="0">
                <a:solidFill>
                  <a:schemeClr val="bg1"/>
                </a:solidFill>
              </a:rPr>
              <a:t>.</a:t>
            </a:r>
          </a:p>
          <a:p>
            <a:pPr marL="0" lvl="1" indent="0">
              <a:lnSpc>
                <a:spcPct val="110000"/>
              </a:lnSpc>
              <a:spcBef>
                <a:spcPts val="0"/>
              </a:spcBef>
              <a:spcAft>
                <a:spcPts val="600"/>
              </a:spcAft>
              <a:buNone/>
            </a:pPr>
            <a:r>
              <a:rPr lang="en-US" sz="1765" dirty="0">
                <a:solidFill>
                  <a:schemeClr val="bg1"/>
                </a:solidFill>
              </a:rPr>
              <a:t>Each line contains a requirement specifier.</a:t>
            </a:r>
          </a:p>
          <a:p>
            <a:pPr marL="199987" lvl="2" indent="0">
              <a:lnSpc>
                <a:spcPct val="110000"/>
              </a:lnSpc>
              <a:spcBef>
                <a:spcPts val="0"/>
              </a:spcBef>
              <a:spcAft>
                <a:spcPts val="600"/>
              </a:spcAft>
              <a:buNone/>
            </a:pPr>
            <a:r>
              <a:rPr lang="en-US" sz="1372" dirty="0">
                <a:solidFill>
                  <a:schemeClr val="bg1"/>
                </a:solidFill>
              </a:rPr>
              <a:t>This must contain at least the package name. You can also specify optional extras, an operator and version numbers according to the </a:t>
            </a:r>
            <a:r>
              <a:rPr lang="en-US" sz="1372" dirty="0">
                <a:solidFill>
                  <a:schemeClr val="bg1"/>
                </a:solidFill>
                <a:hlinkClick r:id="rId2">
                  <a:extLst>
                    <a:ext uri="{A12FA001-AC4F-418D-AE19-62706E023703}">
                      <ahyp:hlinkClr xmlns:ahyp="http://schemas.microsoft.com/office/drawing/2018/hyperlinkcolor" val="tx"/>
                    </a:ext>
                  </a:extLst>
                </a:hlinkClick>
              </a:rPr>
              <a:t>PIP requirements file standard</a:t>
            </a:r>
            <a:r>
              <a:rPr lang="en-US" sz="1372" dirty="0">
                <a:solidFill>
                  <a:schemeClr val="bg1"/>
                </a:solidFill>
              </a:rPr>
              <a:t>.</a:t>
            </a:r>
          </a:p>
          <a:p>
            <a:pPr marL="0" lvl="1" indent="0">
              <a:lnSpc>
                <a:spcPct val="110000"/>
              </a:lnSpc>
              <a:spcBef>
                <a:spcPts val="0"/>
              </a:spcBef>
              <a:spcAft>
                <a:spcPts val="600"/>
              </a:spcAft>
              <a:buNone/>
            </a:pPr>
            <a:r>
              <a:rPr lang="en-US" sz="1765" dirty="0">
                <a:solidFill>
                  <a:schemeClr val="bg1"/>
                </a:solidFill>
              </a:rPr>
              <a:t>The basic operators used by </a:t>
            </a:r>
            <a:r>
              <a:rPr lang="en-US" sz="1765" dirty="0">
                <a:solidFill>
                  <a:schemeClr val="bg1"/>
                </a:solidFill>
                <a:hlinkClick r:id="rId3">
                  <a:extLst>
                    <a:ext uri="{A12FA001-AC4F-418D-AE19-62706E023703}">
                      <ahyp:hlinkClr xmlns:ahyp="http://schemas.microsoft.com/office/drawing/2018/hyperlinkcolor" val="tx"/>
                    </a:ext>
                  </a:extLst>
                </a:hlinkClick>
              </a:rPr>
              <a:t>version specifiers </a:t>
            </a:r>
            <a:r>
              <a:rPr lang="en-US" sz="1765" dirty="0">
                <a:solidFill>
                  <a:schemeClr val="bg1"/>
                </a:solidFill>
              </a:rPr>
              <a:t>are:</a:t>
            </a:r>
          </a:p>
          <a:p>
            <a:pPr marL="199987" lvl="2" indent="0">
              <a:lnSpc>
                <a:spcPct val="110000"/>
              </a:lnSpc>
              <a:spcBef>
                <a:spcPts val="0"/>
              </a:spcBef>
              <a:spcAft>
                <a:spcPts val="600"/>
              </a:spcAft>
              <a:buNone/>
            </a:pPr>
            <a:r>
              <a:rPr lang="en-US" sz="1372" dirty="0">
                <a:solidFill>
                  <a:schemeClr val="bg1"/>
                </a:solidFill>
              </a:rPr>
              <a:t>An exact version (using ==).</a:t>
            </a:r>
          </a:p>
          <a:p>
            <a:pPr marL="199987" lvl="2" indent="0">
              <a:lnSpc>
                <a:spcPct val="110000"/>
              </a:lnSpc>
              <a:spcBef>
                <a:spcPts val="0"/>
              </a:spcBef>
              <a:spcAft>
                <a:spcPts val="600"/>
              </a:spcAft>
              <a:buNone/>
            </a:pPr>
            <a:r>
              <a:rPr lang="en-US" sz="1372" dirty="0">
                <a:solidFill>
                  <a:schemeClr val="bg1"/>
                </a:solidFill>
              </a:rPr>
              <a:t>A minimum version (using &gt; or &gt;=).</a:t>
            </a:r>
          </a:p>
          <a:p>
            <a:pPr marL="199987" lvl="2" indent="0">
              <a:lnSpc>
                <a:spcPct val="110000"/>
              </a:lnSpc>
              <a:spcBef>
                <a:spcPts val="0"/>
              </a:spcBef>
              <a:spcAft>
                <a:spcPts val="600"/>
              </a:spcAft>
              <a:buNone/>
            </a:pPr>
            <a:r>
              <a:rPr lang="en-US" sz="1372" dirty="0">
                <a:solidFill>
                  <a:schemeClr val="bg1"/>
                </a:solidFill>
              </a:rPr>
              <a:t>A maximum version (using &lt; or &lt;=).</a:t>
            </a:r>
          </a:p>
          <a:p>
            <a:pPr marL="0" lvl="1" indent="0">
              <a:lnSpc>
                <a:spcPct val="110000"/>
              </a:lnSpc>
              <a:spcBef>
                <a:spcPts val="0"/>
              </a:spcBef>
              <a:spcAft>
                <a:spcPts val="600"/>
              </a:spcAft>
              <a:buNone/>
            </a:pPr>
            <a:r>
              <a:rPr lang="en-US" sz="1765" dirty="0">
                <a:solidFill>
                  <a:schemeClr val="bg1"/>
                </a:solidFill>
              </a:rPr>
              <a:t>The extras listed in square brackets ([]) allow you to install additional components or variants of the library. </a:t>
            </a:r>
          </a:p>
          <a:p>
            <a:pPr marL="0" indent="0">
              <a:buNone/>
            </a:pPr>
            <a:endParaRPr lang="en-US" sz="3137" dirty="0">
              <a:solidFill>
                <a:schemeClr val="bg1"/>
              </a:solidFill>
            </a:endParaRPr>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solidFill>
                  <a:schemeClr val="bg1"/>
                </a:solidFill>
              </a:rPr>
              <a:t>libraryname</a:t>
            </a:r>
            <a:r>
              <a:rPr lang="en-US" sz="2000" dirty="0">
                <a:solidFill>
                  <a:schemeClr val="bg1"/>
                </a:soli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accent5"/>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solidFill>
                  <a:schemeClr val="bg1"/>
                </a:solidFill>
              </a:rPr>
              <a:t>Enables the pool to automatically stop running when no Spark applications (e.g., Notebooks) are running.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800" dirty="0" err="1">
                <a:solidFill>
                  <a:schemeClr val="accent5"/>
                </a:solidFill>
                <a:latin typeface="Segoe UI Semibold"/>
                <a:cs typeface="Segoe UI Semilight" panose="020B0402040204020203" pitchFamily="34" charset="0"/>
              </a:rPr>
              <a:t>Autoscale</a:t>
            </a:r>
            <a:endParaRPr lang="en-US" sz="1800" dirty="0">
              <a:solidFill>
                <a:schemeClr val="accent5"/>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solidFill>
                  <a:schemeClr val="bg1"/>
                </a:solidFill>
              </a:rPr>
              <a:t>Enables the pool to automatically adjust the number of running nodes (VM’s) supporting the Spark pool.</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accent5"/>
                </a:solidFill>
              </a:rPr>
              <a:t>Note</a:t>
            </a:r>
            <a:r>
              <a:rPr lang="en-US" sz="1600" dirty="0">
                <a:solidFill>
                  <a:schemeClr val="bg1"/>
                </a:solidFill>
              </a:rPr>
              <a:t>: Just because a pool is running, does not mean all the nodes allowed to run, according to the scale configuration, are actually running. They will be allocated on demand as new Notebooks are executed, up to the limit configured in </a:t>
            </a:r>
            <a:r>
              <a:rPr lang="en-US" sz="1600" dirty="0" err="1">
                <a:solidFill>
                  <a:schemeClr val="bg1"/>
                </a:solidFill>
              </a:rPr>
              <a:t>autoscale</a:t>
            </a:r>
            <a:r>
              <a:rPr lang="en-US" sz="1600" dirty="0">
                <a:solidFill>
                  <a:schemeClr val="bg1"/>
                </a:solidFill>
              </a:rPr>
              <a: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endParaRPr lang="en-US" sz="1600" dirty="0">
              <a:solidFill>
                <a:schemeClr val="bg1"/>
              </a:solidFill>
            </a:endParaRPr>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3"/>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4"/>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Optimizing Spark Performance</a:t>
            </a:r>
            <a:endParaRPr lang="en-US" sz="54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Use the right data abstraction</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DataFrames</a:t>
            </a:r>
          </a:p>
          <a:p>
            <a:endParaRPr lang="en-US" sz="2000" dirty="0">
              <a:solidFill>
                <a:schemeClr val="bg1"/>
              </a:solidFill>
            </a:endParaRPr>
          </a:p>
          <a:p>
            <a:r>
              <a:rPr lang="en-US" sz="2000" dirty="0">
                <a:solidFill>
                  <a:schemeClr val="bg1"/>
                </a:solidFill>
              </a:rPr>
              <a:t>Best choice in most cases</a:t>
            </a:r>
          </a:p>
          <a:p>
            <a:r>
              <a:rPr lang="en-US" sz="2000" dirty="0">
                <a:solidFill>
                  <a:schemeClr val="bg1"/>
                </a:solidFill>
              </a:rPr>
              <a:t>Catalyst optimization</a:t>
            </a:r>
          </a:p>
          <a:p>
            <a:r>
              <a:rPr lang="en-US" sz="2000" dirty="0">
                <a:solidFill>
                  <a:schemeClr val="bg1"/>
                </a:solidFill>
              </a:rPr>
              <a:t>Whole-stage code generation</a:t>
            </a:r>
          </a:p>
          <a:p>
            <a:r>
              <a:rPr lang="en-US" sz="2000" dirty="0">
                <a:solidFill>
                  <a:schemeClr val="bg1"/>
                </a:solidFill>
              </a:rPr>
              <a:t>Direct memory access</a:t>
            </a:r>
          </a:p>
          <a:p>
            <a:r>
              <a:rPr lang="en-US" sz="2000" dirty="0">
                <a:solidFill>
                  <a:schemeClr val="bg1"/>
                </a:solidFill>
              </a:rPr>
              <a:t>Low GC overhead</a:t>
            </a:r>
          </a:p>
          <a:p>
            <a:r>
              <a:rPr lang="en-US" sz="2000" dirty="0">
                <a:solidFill>
                  <a:schemeClr val="bg1"/>
                </a:solidFill>
              </a:rPr>
              <a:t>Less dev friendly than DataSets</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RDDs</a:t>
            </a:r>
          </a:p>
          <a:p>
            <a:endParaRPr lang="en-US" sz="2000" dirty="0">
              <a:solidFill>
                <a:schemeClr val="bg1"/>
              </a:solidFill>
            </a:endParaRPr>
          </a:p>
          <a:p>
            <a:r>
              <a:rPr lang="en-US" sz="2000" dirty="0">
                <a:solidFill>
                  <a:schemeClr val="bg1"/>
                </a:solidFill>
              </a:rPr>
              <a:t>Except for very special cases (new custom RDD), they are not needed</a:t>
            </a:r>
          </a:p>
          <a:p>
            <a:r>
              <a:rPr lang="en-US" sz="2000" dirty="0">
                <a:solidFill>
                  <a:schemeClr val="bg1"/>
                </a:solidFill>
              </a:rPr>
              <a:t>No Catalyst optimization</a:t>
            </a:r>
          </a:p>
          <a:p>
            <a:r>
              <a:rPr lang="en-US" sz="2000" dirty="0">
                <a:solidFill>
                  <a:schemeClr val="bg1"/>
                </a:solidFill>
              </a:rPr>
              <a:t>No whole-stage code generation</a:t>
            </a:r>
          </a:p>
          <a:p>
            <a:r>
              <a:rPr lang="en-US" sz="2000" dirty="0">
                <a:solidFill>
                  <a:schemeClr val="bg1"/>
                </a:solidFill>
              </a:rPr>
              <a:t>High GC overhead</a:t>
            </a:r>
          </a:p>
          <a:p>
            <a:r>
              <a:rPr lang="en-US" sz="2000" dirty="0">
                <a:solidFill>
                  <a:schemeClr val="bg1"/>
                </a:solidFill>
              </a:rPr>
              <a:t>Require Spark 1.x legacy APIs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46666" y="1550505"/>
            <a:ext cx="3403468" cy="51922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DataSets</a:t>
            </a:r>
          </a:p>
          <a:p>
            <a:endParaRPr lang="en-US" sz="2000" dirty="0">
              <a:solidFill>
                <a:schemeClr val="bg1"/>
              </a:solidFill>
            </a:endParaRPr>
          </a:p>
          <a:p>
            <a:r>
              <a:rPr lang="en-US" sz="2000" dirty="0">
                <a:solidFill>
                  <a:schemeClr val="bg1"/>
                </a:solidFill>
              </a:rPr>
              <a:t>Good in complex ETL pipelines</a:t>
            </a:r>
          </a:p>
          <a:p>
            <a:r>
              <a:rPr lang="en-US" sz="2000" dirty="0">
                <a:solidFill>
                  <a:schemeClr val="bg1"/>
                </a:solidFill>
              </a:rPr>
              <a:t>Considerable performance hit in aggregations</a:t>
            </a:r>
          </a:p>
          <a:p>
            <a:r>
              <a:rPr lang="en-US" sz="2000" dirty="0">
                <a:solidFill>
                  <a:schemeClr val="bg1"/>
                </a:solidFill>
              </a:rPr>
              <a:t>Catalyst optimization</a:t>
            </a:r>
          </a:p>
          <a:p>
            <a:r>
              <a:rPr lang="en-US" sz="2000" dirty="0">
                <a:solidFill>
                  <a:schemeClr val="bg1"/>
                </a:solidFill>
              </a:rPr>
              <a:t>Dev friendly</a:t>
            </a:r>
          </a:p>
          <a:p>
            <a:r>
              <a:rPr lang="en-US" sz="2000" dirty="0">
                <a:solidFill>
                  <a:schemeClr val="bg1"/>
                </a:solidFill>
              </a:rPr>
              <a:t>Serialization/</a:t>
            </a:r>
            <a:r>
              <a:rPr lang="en-US" sz="2000" dirty="0" err="1">
                <a:solidFill>
                  <a:schemeClr val="bg1"/>
                </a:solidFill>
              </a:rPr>
              <a:t>deserializatioverhead</a:t>
            </a:r>
            <a:endParaRPr lang="en-US" sz="2000" dirty="0">
              <a:solidFill>
                <a:schemeClr val="bg1"/>
              </a:solidFill>
            </a:endParaRPr>
          </a:p>
          <a:p>
            <a:r>
              <a:rPr lang="en-US" sz="2000" dirty="0">
                <a:solidFill>
                  <a:schemeClr val="bg1"/>
                </a:solidFill>
              </a:rPr>
              <a:t>High GC overhead</a:t>
            </a:r>
          </a:p>
          <a:p>
            <a:r>
              <a:rPr lang="en-US" sz="2000" dirty="0">
                <a:solidFill>
                  <a:schemeClr val="bg1"/>
                </a:solidFill>
              </a:rPr>
              <a:t>Breaks whole-stage code generation</a:t>
            </a:r>
          </a:p>
        </p:txBody>
      </p:sp>
    </p:spTree>
    <p:extLst>
      <p:ext uri="{BB962C8B-B14F-4D97-AF65-F5344CB8AC3E}">
        <p14:creationId xmlns:p14="http://schemas.microsoft.com/office/powerpoint/2010/main" val="1955879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Data formats, cache, and memory</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 formats</a:t>
            </a:r>
          </a:p>
          <a:p>
            <a:endParaRPr lang="en-US" sz="2000" dirty="0">
              <a:solidFill>
                <a:schemeClr val="bg1"/>
              </a:solidFill>
            </a:endParaRPr>
          </a:p>
          <a:p>
            <a:r>
              <a:rPr lang="en-US" sz="2000" dirty="0">
                <a:solidFill>
                  <a:schemeClr val="bg1"/>
                </a:solidFill>
              </a:rPr>
              <a:t>Standard formats (CSV, JSON, XML, PARQUET, ORC, AVRO)</a:t>
            </a:r>
          </a:p>
          <a:p>
            <a:r>
              <a:rPr lang="en-US" sz="2000" dirty="0">
                <a:solidFill>
                  <a:schemeClr val="bg1"/>
                </a:solidFill>
              </a:rPr>
              <a:t>Extensible via external data sources</a:t>
            </a:r>
          </a:p>
          <a:p>
            <a:r>
              <a:rPr lang="en-US" sz="2000" dirty="0">
                <a:solidFill>
                  <a:schemeClr val="bg1"/>
                </a:solidFill>
              </a:rPr>
              <a:t>Best format is PARQUET with SNAPPY compression</a:t>
            </a:r>
          </a:p>
          <a:p>
            <a:r>
              <a:rPr lang="en-US" sz="2000" dirty="0">
                <a:solidFill>
                  <a:schemeClr val="bg1"/>
                </a:solidFill>
              </a:rPr>
              <a:t>SNAPPY can be larger than GZIP but decompresses faster</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Memory</a:t>
            </a:r>
          </a:p>
          <a:p>
            <a:endParaRPr lang="en-US" sz="2000" dirty="0">
              <a:solidFill>
                <a:schemeClr val="bg1"/>
              </a:solidFill>
            </a:endParaRPr>
          </a:p>
          <a:p>
            <a:r>
              <a:rPr lang="en-US" sz="2000" dirty="0">
                <a:solidFill>
                  <a:schemeClr val="bg1"/>
                </a:solidFill>
              </a:rPr>
              <a:t>Prefer smaller partitions</a:t>
            </a:r>
          </a:p>
          <a:p>
            <a:r>
              <a:rPr lang="en-US" sz="2000" dirty="0">
                <a:solidFill>
                  <a:schemeClr val="bg1"/>
                </a:solidFill>
              </a:rPr>
              <a:t>With partitioning, keep in mind data size, types, and distribution</a:t>
            </a:r>
          </a:p>
          <a:p>
            <a:r>
              <a:rPr lang="en-US" sz="2000" dirty="0">
                <a:solidFill>
                  <a:schemeClr val="bg1"/>
                </a:solidFill>
              </a:rPr>
              <a:t>Consider </a:t>
            </a:r>
            <a:r>
              <a:rPr lang="en-US" sz="2000" dirty="0" err="1">
                <a:solidFill>
                  <a:schemeClr val="bg1"/>
                </a:solidFill>
              </a:rPr>
              <a:t>Kryo</a:t>
            </a:r>
            <a:r>
              <a:rPr lang="en-US" sz="2000" dirty="0">
                <a:solidFill>
                  <a:schemeClr val="bg1"/>
                </a:solidFill>
              </a:rPr>
              <a:t> data serialization instead of Java</a:t>
            </a:r>
          </a:p>
          <a:p>
            <a:r>
              <a:rPr lang="en-US" sz="2000" dirty="0">
                <a:solidFill>
                  <a:schemeClr val="bg1"/>
                </a:solidFill>
              </a:rPr>
              <a:t>Monitor and tune Spark configuration settings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18040"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Cache</a:t>
            </a:r>
          </a:p>
          <a:p>
            <a:endParaRPr lang="en-US" sz="2000" dirty="0">
              <a:solidFill>
                <a:schemeClr val="bg1"/>
              </a:solidFill>
            </a:endParaRPr>
          </a:p>
          <a:p>
            <a:r>
              <a:rPr lang="en-US" sz="2000" dirty="0">
                <a:solidFill>
                  <a:schemeClr val="bg1"/>
                </a:solidFill>
              </a:rPr>
              <a:t>Native mechanisms (.persist(), .cache(), CACHE TABLE)</a:t>
            </a:r>
          </a:p>
          <a:p>
            <a:r>
              <a:rPr lang="en-US" sz="2000" dirty="0">
                <a:solidFill>
                  <a:schemeClr val="bg1"/>
                </a:solidFill>
              </a:rPr>
              <a:t>Effective with small data sets and ETL pipelines to cache intermediate results</a:t>
            </a:r>
          </a:p>
          <a:p>
            <a:r>
              <a:rPr lang="en-US" sz="2000" dirty="0">
                <a:solidFill>
                  <a:schemeClr val="bg1"/>
                </a:solidFill>
              </a:rPr>
              <a:t>Native caching does not work well with partitioning</a:t>
            </a:r>
          </a:p>
        </p:txBody>
      </p:sp>
    </p:spTree>
    <p:extLst>
      <p:ext uri="{BB962C8B-B14F-4D97-AF65-F5344CB8AC3E}">
        <p14:creationId xmlns:p14="http://schemas.microsoft.com/office/powerpoint/2010/main" val="14244726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Other considerations</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33907" y="1296062"/>
            <a:ext cx="11124185"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00" dirty="0">
                <a:solidFill>
                  <a:schemeClr val="bg1"/>
                </a:solidFill>
              </a:rPr>
              <a:t>Optimize data serialization (</a:t>
            </a:r>
            <a:r>
              <a:rPr lang="en-US" sz="2000" dirty="0" err="1">
                <a:solidFill>
                  <a:schemeClr val="bg1"/>
                </a:solidFill>
              </a:rPr>
              <a:t>Kryo</a:t>
            </a:r>
            <a:r>
              <a:rPr lang="en-US" sz="2000" dirty="0">
                <a:solidFill>
                  <a:schemeClr val="bg1"/>
                </a:solidFill>
              </a:rPr>
              <a:t> vs. Java)</a:t>
            </a:r>
          </a:p>
          <a:p>
            <a:endParaRPr lang="en-US" sz="2000" dirty="0">
              <a:solidFill>
                <a:schemeClr val="bg1"/>
              </a:solidFill>
            </a:endParaRPr>
          </a:p>
          <a:p>
            <a:r>
              <a:rPr lang="en-US" sz="2000" dirty="0">
                <a:solidFill>
                  <a:schemeClr val="bg1"/>
                </a:solidFill>
              </a:rPr>
              <a:t>Use bucketing – works well for partitioning on large numbers of values (e.g., product ids)</a:t>
            </a:r>
          </a:p>
          <a:p>
            <a:pPr lvl="1"/>
            <a:r>
              <a:rPr lang="en-US" sz="1200" dirty="0">
                <a:solidFill>
                  <a:schemeClr val="bg1"/>
                </a:solidFill>
              </a:rPr>
              <a:t>Buckets are determined by hashing the bucket key of each row</a:t>
            </a:r>
          </a:p>
          <a:p>
            <a:pPr lvl="1"/>
            <a:r>
              <a:rPr lang="en-US" sz="1200" dirty="0">
                <a:solidFill>
                  <a:schemeClr val="bg1"/>
                </a:solidFill>
              </a:rPr>
              <a:t>Bucketed tables store metadata about how they are bucketed and sorted</a:t>
            </a:r>
          </a:p>
          <a:p>
            <a:endParaRPr lang="en-US" sz="2000" dirty="0">
              <a:solidFill>
                <a:schemeClr val="bg1"/>
              </a:solidFill>
            </a:endParaRPr>
          </a:p>
          <a:p>
            <a:r>
              <a:rPr lang="en-US" sz="2000" dirty="0">
                <a:solidFill>
                  <a:schemeClr val="bg1"/>
                </a:solidFill>
              </a:rPr>
              <a:t>Optimize joins and shuffles</a:t>
            </a:r>
          </a:p>
          <a:p>
            <a:pPr lvl="1"/>
            <a:r>
              <a:rPr lang="en-US" sz="1200" dirty="0">
                <a:solidFill>
                  <a:schemeClr val="bg1"/>
                </a:solidFill>
              </a:rPr>
              <a:t>Look for data skews</a:t>
            </a:r>
          </a:p>
          <a:p>
            <a:pPr lvl="1"/>
            <a:r>
              <a:rPr lang="en-US" sz="1200" dirty="0">
                <a:solidFill>
                  <a:schemeClr val="bg1"/>
                </a:solidFill>
              </a:rPr>
              <a:t>Check join types (</a:t>
            </a:r>
            <a:r>
              <a:rPr lang="en-US" sz="1200" dirty="0" err="1">
                <a:solidFill>
                  <a:schemeClr val="bg1"/>
                </a:solidFill>
              </a:rPr>
              <a:t>SortMerge</a:t>
            </a:r>
            <a:r>
              <a:rPr lang="en-US" sz="1200" dirty="0">
                <a:solidFill>
                  <a:schemeClr val="bg1"/>
                </a:solidFill>
              </a:rPr>
              <a:t> is default, but Broadcast might work better for smaller data sets or asymmetric joins)</a:t>
            </a:r>
          </a:p>
          <a:p>
            <a:pPr lvl="1"/>
            <a:r>
              <a:rPr lang="en-US" sz="1200" dirty="0">
                <a:solidFill>
                  <a:schemeClr val="bg1"/>
                </a:solidFill>
              </a:rPr>
              <a:t>Merge join is available for bucketed tables</a:t>
            </a:r>
          </a:p>
          <a:p>
            <a:pPr lvl="1"/>
            <a:r>
              <a:rPr lang="en-US" sz="1200" dirty="0">
                <a:solidFill>
                  <a:schemeClr val="bg1"/>
                </a:solidFill>
              </a:rPr>
              <a:t>The order of joins matters</a:t>
            </a:r>
          </a:p>
          <a:p>
            <a:endParaRPr lang="en-US" sz="2000" dirty="0">
              <a:solidFill>
                <a:schemeClr val="bg1"/>
              </a:solidFill>
            </a:endParaRPr>
          </a:p>
          <a:p>
            <a:r>
              <a:rPr lang="en-US" sz="2000" dirty="0">
                <a:solidFill>
                  <a:schemeClr val="bg1"/>
                </a:solidFill>
              </a:rPr>
              <a:t>Select the correct executor size</a:t>
            </a:r>
          </a:p>
          <a:p>
            <a:endParaRPr lang="en-US" sz="2000" dirty="0">
              <a:solidFill>
                <a:schemeClr val="bg1"/>
              </a:solidFill>
            </a:endParaRPr>
          </a:p>
          <a:p>
            <a:r>
              <a:rPr lang="en-US" sz="2000" dirty="0">
                <a:solidFill>
                  <a:schemeClr val="bg1"/>
                </a:solidFill>
              </a:rPr>
              <a:t>Optimize job execution</a:t>
            </a:r>
          </a:p>
          <a:p>
            <a:pPr lvl="1"/>
            <a:r>
              <a:rPr lang="en-US" sz="1200" dirty="0">
                <a:solidFill>
                  <a:schemeClr val="bg1"/>
                </a:solidFill>
              </a:rPr>
              <a:t>Cache as necessary</a:t>
            </a:r>
          </a:p>
          <a:p>
            <a:pPr lvl="1"/>
            <a:r>
              <a:rPr lang="en-US" sz="1200" dirty="0">
                <a:solidFill>
                  <a:schemeClr val="bg1"/>
                </a:solidFill>
              </a:rPr>
              <a:t>Broadcast variables to executors</a:t>
            </a:r>
          </a:p>
          <a:p>
            <a:pPr lvl="1"/>
            <a:r>
              <a:rPr lang="en-US" sz="1200" dirty="0">
                <a:solidFill>
                  <a:schemeClr val="bg1"/>
                </a:solidFill>
              </a:rPr>
              <a:t>Use the thread pool on the driver</a:t>
            </a:r>
          </a:p>
        </p:txBody>
      </p:sp>
    </p:spTree>
    <p:extLst>
      <p:ext uri="{BB962C8B-B14F-4D97-AF65-F5344CB8AC3E}">
        <p14:creationId xmlns:p14="http://schemas.microsoft.com/office/powerpoint/2010/main" val="11783535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480884" y="452041"/>
            <a:ext cx="11018520" cy="523220"/>
          </a:xfrm>
        </p:spPr>
        <p:txBody>
          <a:bodyPr/>
          <a:lstStyle/>
          <a:p>
            <a:r>
              <a:rPr lang="en-US" sz="3400" cap="none" spc="-147" dirty="0">
                <a:solidFill>
                  <a:schemeClr val="bg1"/>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85590" y="1203188"/>
            <a:ext cx="5602999"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Hyperspace introduces the ability for Apache Spark users to create indexes on their data</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Aft>
                <a:spcPts val="600"/>
              </a:spcAft>
            </a:pPr>
            <a:r>
              <a:rPr lang="en-US" sz="1600" dirty="0">
                <a:solidFill>
                  <a:schemeClr val="bg1"/>
                </a:solidFill>
              </a:rPr>
              <a:t>It helps accelerate your workloads or queries containing filters on predicates with high selectivity or</a:t>
            </a:r>
            <a:r>
              <a:rPr lang="en-US" sz="1600" b="0" i="0" dirty="0">
                <a:solidFill>
                  <a:schemeClr val="bg1"/>
                </a:solidFill>
                <a:effectLst/>
              </a:rPr>
              <a:t> a join that requires heavy shuffles.</a:t>
            </a:r>
            <a:endParaRPr lang="en-US" sz="1600" dirty="0">
              <a:solidFill>
                <a:schemeClr val="bg1"/>
              </a:solidFill>
            </a:endParaRPr>
          </a:p>
          <a:p>
            <a:pPr marL="0" lvl="1">
              <a:lnSpc>
                <a:spcPct val="110000"/>
              </a:lnSpc>
              <a:spcAft>
                <a:spcPts val="600"/>
              </a:spcAft>
            </a:pPr>
            <a:r>
              <a:rPr lang="en-US" sz="1600" dirty="0">
                <a:solidFill>
                  <a:schemeClr val="bg1"/>
                </a:solidFill>
              </a:rPr>
              <a:t>Maintain the indexes through a multi-user concurrency model.</a:t>
            </a:r>
          </a:p>
          <a:p>
            <a:pPr marL="0" lvl="1">
              <a:lnSpc>
                <a:spcPct val="110000"/>
              </a:lnSpc>
              <a:spcAft>
                <a:spcPts val="600"/>
              </a:spcAft>
            </a:pPr>
            <a:r>
              <a:rPr lang="en-US" sz="1600" dirty="0">
                <a:solidFill>
                  <a:schemeClr val="bg1"/>
                </a:solidFill>
              </a:rPr>
              <a:t>Leverage these indexes automatically, within your Spark workloads, without any changes to your application code for query/workload acceleration.</a:t>
            </a:r>
          </a:p>
          <a:p>
            <a:pPr marL="0" lvl="1">
              <a:lnSpc>
                <a:spcPct val="110000"/>
              </a:lnSpc>
              <a:spcAft>
                <a:spcPts val="600"/>
              </a:spcAft>
            </a:pPr>
            <a:r>
              <a:rPr lang="en-US" sz="1600" dirty="0">
                <a:solidFill>
                  <a:schemeClr val="bg1"/>
                </a:solidFill>
              </a:rPr>
              <a:t>It supports index operations as create index, list index, restore index, delete index, vacuum index</a:t>
            </a:r>
          </a:p>
          <a:p>
            <a:pPr marL="0" lvl="1">
              <a:lnSpc>
                <a:spcPct val="110000"/>
              </a:lnSpc>
              <a:spcAft>
                <a:spcPts val="600"/>
              </a:spcAft>
            </a:pPr>
            <a:r>
              <a:rPr lang="en-US" sz="1600" dirty="0">
                <a:solidFill>
                  <a:schemeClr val="bg1"/>
                </a:solidFill>
              </a:rPr>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588264" y="1203188"/>
            <a:ext cx="4887120"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offers Spark </a:t>
            </a:r>
            <a:r>
              <a:rPr lang="en-US" sz="1600" dirty="0" err="1">
                <a:solidFill>
                  <a:schemeClr val="bg1"/>
                </a:solidFill>
              </a:rPr>
              <a:t>dataframes</a:t>
            </a:r>
            <a:r>
              <a:rPr lang="en-US" sz="1600" dirty="0">
                <a:solidFill>
                  <a:schemeClr val="bg1"/>
                </a:solidFill>
              </a:rPr>
              <a:t> to read and write entities in a CDM folder.</a:t>
            </a:r>
          </a:p>
          <a:p>
            <a:pPr marL="0" lvl="1">
              <a:lnSpc>
                <a:spcPct val="110000"/>
              </a:lnSpc>
              <a:spcAft>
                <a:spcPts val="600"/>
              </a:spcAft>
            </a:pPr>
            <a:br>
              <a:rPr lang="en-US" sz="1600" dirty="0">
                <a:solidFill>
                  <a:schemeClr val="bg1"/>
                </a:solidFill>
              </a:rPr>
            </a:b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use of Managed Identities for Azure resources to mediate access to the Azure datalake storage.</a:t>
            </a:r>
          </a:p>
          <a:p>
            <a:pPr>
              <a:lnSpc>
                <a:spcPct val="110000"/>
              </a:lnSpc>
              <a:spcAft>
                <a:spcPts val="600"/>
              </a:spcAft>
            </a:pPr>
            <a:r>
              <a:rPr lang="en-US" sz="1600" dirty="0">
                <a:solidFill>
                  <a:schemeClr val="bg1"/>
                </a:solidFill>
              </a:rPr>
              <a:t>Writes from a Spark dataframe to an entity in a CDM folder based on dataframe schema or CDM entity definition.</a:t>
            </a:r>
          </a:p>
          <a:p>
            <a:pPr>
              <a:lnSpc>
                <a:spcPct val="110000"/>
              </a:lnSpc>
              <a:spcAft>
                <a:spcPts val="600"/>
              </a:spcAft>
            </a:pPr>
            <a:r>
              <a:rPr lang="en-US" sz="1600" dirty="0">
                <a:solidFill>
                  <a:schemeClr val="bg1"/>
                </a:solidFill>
              </a:rPr>
              <a:t>Supports data in Apache Parquet format and CSV format. </a:t>
            </a:r>
          </a:p>
          <a:p>
            <a:pPr>
              <a:lnSpc>
                <a:spcPct val="110000"/>
              </a:lnSpc>
              <a:spcAft>
                <a:spcPts val="600"/>
              </a:spcAft>
            </a:pPr>
            <a:r>
              <a:rPr lang="en-US" sz="1600" dirty="0">
                <a:solidFill>
                  <a:schemeClr val="bg1"/>
                </a:solidFill>
              </a:rPr>
              <a:t>The CDM connector is pre-installed and supports languages: Python, Scala</a:t>
            </a:r>
          </a:p>
          <a:p>
            <a:pPr>
              <a:lnSpc>
                <a:spcPct val="110000"/>
              </a:lnSpc>
              <a:spcAft>
                <a:spcPts val="600"/>
              </a:spcAft>
            </a:pPr>
            <a:endParaRPr lang="en-US" sz="1600" dirty="0">
              <a:solidFill>
                <a:schemeClr val="bg1"/>
              </a:solidFill>
            </a:endParaRP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Notebooks in Azure Synapse Analytics</a:t>
            </a:r>
            <a:endParaRPr lang="en-US" sz="5400" dirty="0">
              <a:solidFill>
                <a:schemeClr val="accent1"/>
              </a:solidFill>
            </a:endParaRPr>
          </a:p>
        </p:txBody>
      </p:sp>
    </p:spTree>
    <p:extLst>
      <p:ext uri="{BB962C8B-B14F-4D97-AF65-F5344CB8AC3E}">
        <p14:creationId xmlns:p14="http://schemas.microsoft.com/office/powerpoint/2010/main" val="124597878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097469330"/>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11:15-11:55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11:55-12:15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12:15-12:30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1:15-1:30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700441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4259159" cy="543108"/>
          </a:xfrm>
        </p:spPr>
        <p:txBody>
          <a:bodyPr/>
          <a:lstStyle/>
          <a:p>
            <a:r>
              <a:rPr lang="en-US" dirty="0">
                <a:solidFill>
                  <a:schemeClr val="bg1"/>
                </a:solidFill>
              </a:rPr>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solidFill>
                  <a:schemeClr val="bg1"/>
                </a:solidFill>
              </a:rPr>
              <a:t>Create a new notebook within the Develop hub of Synapse Studio.</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solidFill>
                  <a:schemeClr val="bg1"/>
                </a:solidFill>
              </a:rPr>
              <a:t>The name of the </a:t>
            </a:r>
            <a:r>
              <a:rPr lang="en-US" sz="1765" dirty="0" err="1">
                <a:solidFill>
                  <a:schemeClr val="bg1"/>
                </a:solidFill>
              </a:rPr>
              <a:t>Jupyter</a:t>
            </a:r>
            <a:r>
              <a:rPr lang="en-US" sz="1765" dirty="0">
                <a:solidFill>
                  <a:schemeClr val="bg1"/>
                </a:solidFill>
              </a:rPr>
              <a:t> notebook can be set in the Properties dialog. You can now re-name published notebooks!</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4918526"/>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dirty="0">
                <a:solidFill>
                  <a:schemeClr val="bg1"/>
                </a:solidFill>
              </a:rPr>
              <a:t>In the notebook toolbar, select the Spark pool to attach to before running any cells in the notebook. </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dirty="0">
                <a:solidFill>
                  <a:schemeClr val="bg1"/>
                </a:solidFill>
              </a:rPr>
              <a:t>The default language used for all cells in the notebook is selected in the Language drop down.</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sz="1765" dirty="0">
                <a:solidFill>
                  <a:schemeClr val="bg1"/>
                </a:solidFill>
              </a:rPr>
              <a:t>You can override this for any particular cell to use a different language by using the appropriate cell magic (covered later).</a:t>
            </a:r>
          </a:p>
        </p:txBody>
      </p:sp>
    </p:spTree>
    <p:extLst>
      <p:ext uri="{BB962C8B-B14F-4D97-AF65-F5344CB8AC3E}">
        <p14:creationId xmlns:p14="http://schemas.microsoft.com/office/powerpoint/2010/main" val="18015753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solidFill>
                  <a:schemeClr val="bg1"/>
                </a:solidFill>
              </a:rPr>
              <a:t>A Spark session is created upon first run of any cell in a notebook. The configuration for a Spark session can only be set </a:t>
            </a:r>
            <a:r>
              <a:rPr lang="en-US" sz="1600" i="1" dirty="0">
                <a:solidFill>
                  <a:schemeClr val="bg1"/>
                </a:solidFill>
              </a:rPr>
              <a:t>before</a:t>
            </a:r>
            <a:r>
              <a:rPr lang="en-US" sz="1600" dirty="0">
                <a:solidFill>
                  <a:schemeClr val="bg1"/>
                </a:solidFill>
              </a:rPr>
              <a:t> it is created.</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The Spark session allocates one Spark application.</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558831"/>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Add code or text cells</a:t>
            </a:r>
            <a:endParaRPr lang="en-US" sz="1600" dirty="0">
              <a:solidFill>
                <a:schemeClr val="accent5"/>
              </a:solidFill>
            </a:endParaRPr>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Remove code or text cells</a:t>
            </a:r>
            <a:endParaRPr lang="en-US" sz="1600" dirty="0">
              <a:solidFill>
                <a:schemeClr val="accent5"/>
              </a:solidFill>
            </a:endParaRPr>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Adjust cell order</a:t>
            </a:r>
            <a:endParaRPr lang="en-US" sz="1600" dirty="0">
              <a:solidFill>
                <a:schemeClr val="accent5"/>
              </a:solidFill>
            </a:endParaRPr>
          </a:p>
        </p:txBody>
      </p:sp>
    </p:spTree>
    <p:extLst>
      <p:ext uri="{BB962C8B-B14F-4D97-AF65-F5344CB8AC3E}">
        <p14:creationId xmlns:p14="http://schemas.microsoft.com/office/powerpoint/2010/main" val="9288053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chemeClr val="accent5"/>
                </a:solidFill>
                <a:latin typeface="Segoe UI Semibold"/>
                <a:cs typeface="Segoe UI Semilight" panose="020B0402040204020203" pitchFamily="34" charset="0"/>
              </a:rPr>
              <a:t>Statement completion</a:t>
            </a:r>
            <a:endParaRPr lang="en-US" dirty="0">
              <a:solidFill>
                <a:schemeClr val="accent5"/>
              </a:solidFill>
            </a:endParaRPr>
          </a:p>
          <a:p>
            <a:r>
              <a:rPr lang="en-US" sz="1600" dirty="0">
                <a:solidFill>
                  <a:schemeClr val="bg1"/>
                </a:solidFill>
                <a:latin typeface="+mn-lt"/>
                <a:cs typeface="+mn-cs"/>
              </a:rPr>
              <a:t>Use Ctrl + Space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800" dirty="0">
                <a:solidFill>
                  <a:schemeClr val="accent5"/>
                </a:solidFill>
                <a:latin typeface="Segoe UI Semibold"/>
              </a:rPr>
              <a:t>Inline documentation</a:t>
            </a:r>
          </a:p>
          <a:p>
            <a:pPr lvl="0"/>
            <a:r>
              <a:rPr lang="en-US" sz="1600" dirty="0">
                <a:solidFill>
                  <a:schemeClr val="bg1"/>
                </a:solidFill>
                <a:latin typeface="Segoe UI"/>
              </a:rPr>
              <a:t>Select the information tooltip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solidFill>
                  <a:schemeClr val="bg1"/>
                </a:solidFill>
              </a:rPr>
              <a:t>Use cell magics to change the language used when interpreting the cell.</a:t>
            </a:r>
          </a:p>
          <a:p>
            <a:pPr marL="0" lvl="1" indent="0">
              <a:lnSpc>
                <a:spcPct val="110000"/>
              </a:lnSpc>
              <a:spcBef>
                <a:spcPts val="0"/>
              </a:spcBef>
              <a:spcAft>
                <a:spcPts val="600"/>
              </a:spcAft>
              <a:buNone/>
            </a:pPr>
            <a:r>
              <a:rPr lang="en-US" sz="1600" dirty="0">
                <a:solidFill>
                  <a:schemeClr val="bg1"/>
                </a:soli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solidFill>
                  <a:schemeClr val="bg1"/>
                </a:solidFill>
              </a:rPr>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4732884" cy="1749903"/>
          </a:xfrm>
          <a:prstGeom prst="rect">
            <a:avLst/>
          </a:prstGeom>
        </p:spPr>
        <p:txBody>
          <a:bodyPr wrap="square">
            <a:spAutoFit/>
          </a:bodyPr>
          <a:lstStyle/>
          <a:p>
            <a:pPr marL="0" lvl="1" defTabSz="932563">
              <a:lnSpc>
                <a:spcPct val="110000"/>
              </a:lnSpc>
              <a:spcAft>
                <a:spcPts val="600"/>
              </a:spcAft>
              <a:buSzPct val="90000"/>
            </a:pPr>
            <a:r>
              <a:rPr lang="en-US" sz="1961" dirty="0">
                <a:solidFill>
                  <a:schemeClr val="accent5"/>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dirty="0">
              <a:solidFill>
                <a:schemeClr val="bg1"/>
              </a:solidFill>
            </a:endParaRPr>
          </a:p>
          <a:p>
            <a:pPr marL="0" lvl="1" defTabSz="932563">
              <a:lnSpc>
                <a:spcPct val="110000"/>
              </a:lnSpc>
              <a:spcAft>
                <a:spcPts val="600"/>
              </a:spcAft>
              <a:buSzPct val="90000"/>
            </a:pPr>
            <a:r>
              <a:rPr lang="en-US" sz="1765" dirty="0">
                <a:solidFill>
                  <a:schemeClr val="bg1"/>
                </a:soli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all cells from toolbar</a:t>
            </a:r>
            <a:endParaRPr lang="en-US" sz="1600" dirty="0">
              <a:solidFill>
                <a:schemeClr val="accent5"/>
              </a:solidFill>
            </a:endParaRPr>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current cell from toolbar from cell itself</a:t>
            </a:r>
            <a:endParaRPr lang="en-US" sz="1600" dirty="0">
              <a:solidFill>
                <a:schemeClr val="accent5"/>
              </a:solidFill>
            </a:endParaRPr>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Clear all cells output  from toolbar</a:t>
            </a:r>
            <a:endParaRPr lang="en-US" sz="1600" dirty="0">
              <a:solidFill>
                <a:schemeClr val="accent5"/>
              </a:solidFill>
            </a:endParaRPr>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29228" y="135097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output</a:t>
            </a:r>
            <a:endParaRPr lang="en-US" sz="1600" dirty="0">
              <a:solidFill>
                <a:schemeClr val="accent5"/>
              </a:solidFill>
            </a:endParaRPr>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View </a:t>
            </a:r>
            <a:r>
              <a:rPr lang="en-US" sz="1800" dirty="0" err="1">
                <a:solidFill>
                  <a:schemeClr val="accent5"/>
                </a:solidFill>
                <a:latin typeface="+mj-lt"/>
                <a:cs typeface="Segoe UI Semilight" panose="020B0402040204020203" pitchFamily="34" charset="0"/>
              </a:rPr>
              <a:t>DataFrame</a:t>
            </a:r>
            <a:r>
              <a:rPr lang="en-US" sz="1800" dirty="0">
                <a:solidFill>
                  <a:schemeClr val="accent5"/>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Synapse Spark</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Saving (publishing)</a:t>
            </a:r>
            <a:endParaRPr lang="en-US" sz="1600" dirty="0">
              <a:solidFill>
                <a:schemeClr val="accent5"/>
              </a:solidFill>
            </a:endParaRPr>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Exporting (download the .</a:t>
            </a:r>
            <a:r>
              <a:rPr lang="en-US" sz="1800" dirty="0" err="1">
                <a:solidFill>
                  <a:schemeClr val="accent5"/>
                </a:solidFill>
                <a:latin typeface="+mj-lt"/>
                <a:cs typeface="Segoe UI Semilight" panose="020B0402040204020203" pitchFamily="34" charset="0"/>
              </a:rPr>
              <a:t>ipynb</a:t>
            </a:r>
            <a:r>
              <a:rPr lang="en-US" sz="1800" dirty="0">
                <a:solidFill>
                  <a:schemeClr val="accent5"/>
                </a:solidFill>
                <a:latin typeface="+mj-lt"/>
                <a:cs typeface="Segoe UI Semilight" panose="020B0402040204020203" pitchFamily="34" charset="0"/>
              </a:rPr>
              <a:t>)</a:t>
            </a:r>
            <a:endParaRPr lang="en-US" sz="1600" dirty="0">
              <a:solidFill>
                <a:schemeClr val="accent5"/>
              </a:solidFill>
            </a:endParaRPr>
          </a:p>
        </p:txBody>
      </p:sp>
    </p:spTree>
    <p:extLst>
      <p:ext uri="{BB962C8B-B14F-4D97-AF65-F5344CB8AC3E}">
        <p14:creationId xmlns:p14="http://schemas.microsoft.com/office/powerpoint/2010/main" val="27355792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Execute a notebook as a step in a new pipeline</a:t>
            </a:r>
            <a:endParaRPr lang="en-US" sz="1600" dirty="0">
              <a:solidFill>
                <a:schemeClr val="accent5"/>
              </a:solidFill>
            </a:endParaRPr>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Notebooks are pipeline activities</a:t>
            </a:r>
            <a:endParaRPr lang="en-US" sz="1600" dirty="0">
              <a:solidFill>
                <a:schemeClr val="accent5"/>
              </a:solidFill>
            </a:endParaRPr>
          </a:p>
        </p:txBody>
      </p:sp>
    </p:spTree>
    <p:extLst>
      <p:ext uri="{BB962C8B-B14F-4D97-AF65-F5344CB8AC3E}">
        <p14:creationId xmlns:p14="http://schemas.microsoft.com/office/powerpoint/2010/main" val="34301994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dirty="0">
                <a:solidFill>
                  <a:schemeClr val="accent5"/>
                </a:solidFill>
                <a:latin typeface="+mj-lt"/>
                <a:cs typeface="Segoe UI Semilight" panose="020B0402040204020203" pitchFamily="34" charset="0"/>
              </a:rPr>
              <a:t>Execute a notebook as a step in an existing pipeline</a:t>
            </a:r>
            <a:endParaRPr lang="en-US" sz="1765" dirty="0">
              <a:solidFill>
                <a:schemeClr val="accent5"/>
              </a:solidFill>
            </a:endParaRPr>
          </a:p>
        </p:txBody>
      </p:sp>
    </p:spTree>
    <p:extLst>
      <p:ext uri="{BB962C8B-B14F-4D97-AF65-F5344CB8AC3E}">
        <p14:creationId xmlns:p14="http://schemas.microsoft.com/office/powerpoint/2010/main" val="19208359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dirty="0">
                <a:solidFill>
                  <a:schemeClr val="accent5"/>
                </a:solidFill>
              </a:rPr>
              <a:t>Loading a SQL Pool table to a </a:t>
            </a:r>
            <a:r>
              <a:rPr lang="en-US" sz="1961" dirty="0" err="1">
                <a:solidFill>
                  <a:schemeClr val="accent5"/>
                </a:solidFill>
              </a:rPr>
              <a:t>DataFrame</a:t>
            </a:r>
            <a:endParaRPr lang="en-US" sz="1961" dirty="0">
              <a:solidFill>
                <a:schemeClr val="accent5"/>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Loading Parquet files to a </a:t>
            </a:r>
            <a:r>
              <a:rPr lang="en-US" sz="1961" dirty="0" err="1">
                <a:solidFill>
                  <a:schemeClr val="accent5"/>
                </a:solidFill>
              </a:rPr>
              <a:t>DataFrame</a:t>
            </a:r>
            <a:endParaRPr lang="en-US" sz="1961" dirty="0">
              <a:solidFill>
                <a:schemeClr val="accent5"/>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provides utilities for working with file systems, including ADLS Gen2 and Azure Blob Storage.</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environment utilities to get username, user id, job id, workspace name, pool name, cluster id.</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to get the access tokens of linked services and manage secrets in Azure Key Vault. </a:t>
            </a: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The Spark Side</a:t>
            </a:r>
          </a:p>
        </p:txBody>
      </p:sp>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Are you ready ?</a:t>
            </a:r>
          </a:p>
        </p:txBody>
      </p:sp>
      <p:pic>
        <p:nvPicPr>
          <p:cNvPr id="4" name="Picture 3" descr="Text&#10;&#10;Description automatically generated with medium confidence">
            <a:extLst>
              <a:ext uri="{FF2B5EF4-FFF2-40B4-BE49-F238E27FC236}">
                <a16:creationId xmlns:a16="http://schemas.microsoft.com/office/drawing/2014/main" id="{854DEB3A-832B-0C64-CAD3-00C5DAF09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601" y="2001059"/>
            <a:ext cx="6619875" cy="3419475"/>
          </a:xfrm>
          <a:prstGeom prst="rect">
            <a:avLst/>
          </a:prstGeom>
        </p:spPr>
      </p:pic>
    </p:spTree>
    <p:extLst>
      <p:ext uri="{BB962C8B-B14F-4D97-AF65-F5344CB8AC3E}">
        <p14:creationId xmlns:p14="http://schemas.microsoft.com/office/powerpoint/2010/main" val="241883066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6" y="2722506"/>
            <a:ext cx="7452585" cy="1661993"/>
          </a:xfrm>
        </p:spPr>
        <p:txBody>
          <a:bodyPr anchor="t"/>
          <a:lstStyle/>
          <a:p>
            <a:r>
              <a:rPr lang="en-US" sz="4800" dirty="0"/>
              <a:t>Machine Learning in Azure Synapse Analytics</a:t>
            </a:r>
            <a:endParaRPr lang="en-US" sz="4800" dirty="0">
              <a:solidFill>
                <a:schemeClr val="accent1"/>
              </a:solidFill>
            </a:endParaRPr>
          </a:p>
        </p:txBody>
      </p:sp>
    </p:spTree>
    <p:extLst>
      <p:ext uri="{BB962C8B-B14F-4D97-AF65-F5344CB8AC3E}">
        <p14:creationId xmlns:p14="http://schemas.microsoft.com/office/powerpoint/2010/main" val="197555373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89D4E2-3262-4697-9E19-45B3820C2A91}"/>
              </a:ext>
            </a:extLst>
          </p:cNvPr>
          <p:cNvSpPr/>
          <p:nvPr/>
        </p:nvSpPr>
        <p:spPr bwMode="auto">
          <a:xfrm>
            <a:off x="3569465" y="1233889"/>
            <a:ext cx="8356403" cy="5420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solidFill>
                  <a:schemeClr val="bg1"/>
                </a:solidFill>
              </a:rPr>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solidFill>
                  <a:schemeClr val="accent5"/>
                </a:solidFill>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PyTorch</a:t>
              </a:r>
              <a:endParaRPr lang="en-US" sz="1200">
                <a:solidFill>
                  <a:schemeClr val="bg1"/>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Keras</a:t>
              </a:r>
              <a:endParaRPr lang="en-US" sz="120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extLst>
              <p:ext uri="{D42A27DB-BD31-4B8C-83A1-F6EECF244321}">
                <p14:modId xmlns:p14="http://schemas.microsoft.com/office/powerpoint/2010/main" val="1181797168"/>
              </p:ext>
            </p:extLst>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Classification and Regression</a:t>
                      </a:r>
                      <a:endParaRPr lang="en-US" sz="1400" b="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Clustering</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Latent Dirichlet allocation (LDA)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Alternating least squares (ALS)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PCA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Association rules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a:solidFill>
            <a:schemeClr val="bg1"/>
          </a:solidFill>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AF8F8-0731-4CF1-B376-F5C8DAF1774F}"/>
              </a:ext>
            </a:extLst>
          </p:cNvPr>
          <p:cNvPicPr>
            <a:picLocks noChangeAspect="1"/>
          </p:cNvPicPr>
          <p:nvPr/>
        </p:nvPicPr>
        <p:blipFill>
          <a:blip r:embed="rId2"/>
          <a:stretch>
            <a:fillRect/>
          </a:stretch>
        </p:blipFill>
        <p:spPr>
          <a:xfrm>
            <a:off x="493013" y="1641514"/>
            <a:ext cx="2403398" cy="1823755"/>
          </a:xfrm>
          <a:prstGeom prst="rect">
            <a:avLst/>
          </a:prstGeom>
        </p:spPr>
      </p:pic>
      <p:sp>
        <p:nvSpPr>
          <p:cNvPr id="19" name="TextBox 18">
            <a:extLst>
              <a:ext uri="{FF2B5EF4-FFF2-40B4-BE49-F238E27FC236}">
                <a16:creationId xmlns:a16="http://schemas.microsoft.com/office/drawing/2014/main" id="{6E63330A-C07E-4F03-8941-91393CCC9604}"/>
              </a:ext>
            </a:extLst>
          </p:cNvPr>
          <p:cNvSpPr txBox="1"/>
          <p:nvPr/>
        </p:nvSpPr>
        <p:spPr>
          <a:xfrm>
            <a:off x="493013" y="3465269"/>
            <a:ext cx="3043410" cy="707886"/>
          </a:xfrm>
          <a:prstGeom prst="rect">
            <a:avLst/>
          </a:prstGeom>
          <a:noFill/>
        </p:spPr>
        <p:txBody>
          <a:bodyPr wrap="square">
            <a:spAutoFit/>
          </a:bodyPr>
          <a:lstStyle/>
          <a:p>
            <a:r>
              <a:rPr lang="en-US" sz="4000" b="1" dirty="0" err="1">
                <a:solidFill>
                  <a:schemeClr val="bg1"/>
                </a:solidFill>
              </a:rPr>
              <a:t>SynapseML</a:t>
            </a:r>
            <a:endParaRPr lang="en-US" sz="4000" b="1" dirty="0">
              <a:solidFill>
                <a:schemeClr val="bg1"/>
              </a:solidFill>
            </a:endParaRPr>
          </a:p>
        </p:txBody>
      </p:sp>
      <p:pic>
        <p:nvPicPr>
          <p:cNvPr id="20" name="Picture 19">
            <a:extLst>
              <a:ext uri="{FF2B5EF4-FFF2-40B4-BE49-F238E27FC236}">
                <a16:creationId xmlns:a16="http://schemas.microsoft.com/office/drawing/2014/main" id="{B5AADB76-B840-46B3-8FDC-62EA391CB4D5}"/>
              </a:ext>
            </a:extLst>
          </p:cNvPr>
          <p:cNvPicPr>
            <a:picLocks noChangeAspect="1"/>
          </p:cNvPicPr>
          <p:nvPr/>
        </p:nvPicPr>
        <p:blipFill>
          <a:blip r:embed="rId3"/>
          <a:stretch>
            <a:fillRect/>
          </a:stretch>
        </p:blipFill>
        <p:spPr>
          <a:xfrm>
            <a:off x="4547843" y="446493"/>
            <a:ext cx="2027788" cy="1195021"/>
          </a:xfrm>
          <a:prstGeom prst="rect">
            <a:avLst/>
          </a:prstGeom>
        </p:spPr>
      </p:pic>
      <p:pic>
        <p:nvPicPr>
          <p:cNvPr id="22" name="Picture 21">
            <a:extLst>
              <a:ext uri="{FF2B5EF4-FFF2-40B4-BE49-F238E27FC236}">
                <a16:creationId xmlns:a16="http://schemas.microsoft.com/office/drawing/2014/main" id="{739C2760-1C2A-44C2-A7FC-C4517E5F3073}"/>
              </a:ext>
            </a:extLst>
          </p:cNvPr>
          <p:cNvPicPr>
            <a:picLocks noChangeAspect="1"/>
          </p:cNvPicPr>
          <p:nvPr/>
        </p:nvPicPr>
        <p:blipFill>
          <a:blip r:embed="rId4"/>
          <a:stretch>
            <a:fillRect/>
          </a:stretch>
        </p:blipFill>
        <p:spPr>
          <a:xfrm>
            <a:off x="6835086" y="142367"/>
            <a:ext cx="1876669" cy="1823755"/>
          </a:xfrm>
          <a:prstGeom prst="rect">
            <a:avLst/>
          </a:prstGeom>
        </p:spPr>
      </p:pic>
      <p:pic>
        <p:nvPicPr>
          <p:cNvPr id="1032" name="Picture 8" descr="Image alt text">
            <a:extLst>
              <a:ext uri="{FF2B5EF4-FFF2-40B4-BE49-F238E27FC236}">
                <a16:creationId xmlns:a16="http://schemas.microsoft.com/office/drawing/2014/main" id="{CEEE6AF8-14B3-4F25-B445-CE7BFDAF2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811" y="388886"/>
            <a:ext cx="1923595" cy="16292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2C2901-BCFD-4B3F-8C45-2F7D4EF20DE8}"/>
              </a:ext>
            </a:extLst>
          </p:cNvPr>
          <p:cNvPicPr>
            <a:picLocks noChangeAspect="1"/>
          </p:cNvPicPr>
          <p:nvPr/>
        </p:nvPicPr>
        <p:blipFill>
          <a:blip r:embed="rId6"/>
          <a:stretch>
            <a:fillRect/>
          </a:stretch>
        </p:blipFill>
        <p:spPr>
          <a:xfrm>
            <a:off x="4685437" y="2539466"/>
            <a:ext cx="1498294" cy="1498294"/>
          </a:xfrm>
          <a:prstGeom prst="rect">
            <a:avLst/>
          </a:prstGeom>
        </p:spPr>
      </p:pic>
      <p:pic>
        <p:nvPicPr>
          <p:cNvPr id="1036" name="Picture 12" descr="Image alt text">
            <a:extLst>
              <a:ext uri="{FF2B5EF4-FFF2-40B4-BE49-F238E27FC236}">
                <a16:creationId xmlns:a16="http://schemas.microsoft.com/office/drawing/2014/main" id="{1DCF8303-D988-4F44-8023-DADCA1E3B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366" y="2536411"/>
            <a:ext cx="1611389" cy="1326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8CD3144-6CAA-4CDC-BC5A-77CE9CC971E2}"/>
              </a:ext>
            </a:extLst>
          </p:cNvPr>
          <p:cNvPicPr>
            <a:picLocks noChangeAspect="1"/>
          </p:cNvPicPr>
          <p:nvPr/>
        </p:nvPicPr>
        <p:blipFill>
          <a:blip r:embed="rId8"/>
          <a:stretch>
            <a:fillRect/>
          </a:stretch>
        </p:blipFill>
        <p:spPr>
          <a:xfrm>
            <a:off x="9628390" y="2446940"/>
            <a:ext cx="1613856" cy="1505168"/>
          </a:xfrm>
          <a:prstGeom prst="rect">
            <a:avLst/>
          </a:prstGeom>
        </p:spPr>
      </p:pic>
      <p:pic>
        <p:nvPicPr>
          <p:cNvPr id="28" name="Picture 27">
            <a:extLst>
              <a:ext uri="{FF2B5EF4-FFF2-40B4-BE49-F238E27FC236}">
                <a16:creationId xmlns:a16="http://schemas.microsoft.com/office/drawing/2014/main" id="{3C54FFCB-5E89-4BBE-9A1F-83D01C55694B}"/>
              </a:ext>
            </a:extLst>
          </p:cNvPr>
          <p:cNvPicPr>
            <a:picLocks noChangeAspect="1"/>
          </p:cNvPicPr>
          <p:nvPr/>
        </p:nvPicPr>
        <p:blipFill>
          <a:blip r:embed="rId9"/>
          <a:stretch>
            <a:fillRect/>
          </a:stretch>
        </p:blipFill>
        <p:spPr>
          <a:xfrm>
            <a:off x="6153460" y="4652994"/>
            <a:ext cx="1752600" cy="1504950"/>
          </a:xfrm>
          <a:prstGeom prst="rect">
            <a:avLst/>
          </a:prstGeom>
        </p:spPr>
      </p:pic>
      <p:pic>
        <p:nvPicPr>
          <p:cNvPr id="30" name="Picture 29">
            <a:extLst>
              <a:ext uri="{FF2B5EF4-FFF2-40B4-BE49-F238E27FC236}">
                <a16:creationId xmlns:a16="http://schemas.microsoft.com/office/drawing/2014/main" id="{A324B24F-5B7D-462C-9762-717E05BEC544}"/>
              </a:ext>
            </a:extLst>
          </p:cNvPr>
          <p:cNvPicPr>
            <a:picLocks noChangeAspect="1"/>
          </p:cNvPicPr>
          <p:nvPr/>
        </p:nvPicPr>
        <p:blipFill>
          <a:blip r:embed="rId10"/>
          <a:stretch>
            <a:fillRect/>
          </a:stretch>
        </p:blipFill>
        <p:spPr>
          <a:xfrm>
            <a:off x="8477430" y="4652994"/>
            <a:ext cx="2407492" cy="1629291"/>
          </a:xfrm>
          <a:prstGeom prst="rect">
            <a:avLst/>
          </a:prstGeom>
        </p:spPr>
      </p:pic>
      <p:sp>
        <p:nvSpPr>
          <p:cNvPr id="34" name="TextBox 33">
            <a:extLst>
              <a:ext uri="{FF2B5EF4-FFF2-40B4-BE49-F238E27FC236}">
                <a16:creationId xmlns:a16="http://schemas.microsoft.com/office/drawing/2014/main" id="{0C76B84F-EE87-4FC8-B76F-22DF5B16ADEB}"/>
              </a:ext>
            </a:extLst>
          </p:cNvPr>
          <p:cNvSpPr txBox="1"/>
          <p:nvPr/>
        </p:nvSpPr>
        <p:spPr>
          <a:xfrm>
            <a:off x="4040032" y="2083517"/>
            <a:ext cx="2614156" cy="307777"/>
          </a:xfrm>
          <a:prstGeom prst="rect">
            <a:avLst/>
          </a:prstGeom>
          <a:noFill/>
        </p:spPr>
        <p:txBody>
          <a:bodyPr wrap="square">
            <a:spAutoFit/>
          </a:bodyPr>
          <a:lstStyle/>
          <a:p>
            <a:r>
              <a:rPr lang="en-US" sz="1400" b="1" dirty="0">
                <a:solidFill>
                  <a:schemeClr val="bg1"/>
                </a:solidFill>
              </a:rPr>
              <a:t>Cognitive Services on Spark</a:t>
            </a:r>
          </a:p>
        </p:txBody>
      </p:sp>
      <p:sp>
        <p:nvSpPr>
          <p:cNvPr id="35" name="TextBox 34">
            <a:extLst>
              <a:ext uri="{FF2B5EF4-FFF2-40B4-BE49-F238E27FC236}">
                <a16:creationId xmlns:a16="http://schemas.microsoft.com/office/drawing/2014/main" id="{4A58B97A-408D-42D0-8A7E-422ACD7915DC}"/>
              </a:ext>
            </a:extLst>
          </p:cNvPr>
          <p:cNvSpPr txBox="1"/>
          <p:nvPr/>
        </p:nvSpPr>
        <p:spPr>
          <a:xfrm>
            <a:off x="9040470" y="2028673"/>
            <a:ext cx="3374320" cy="307777"/>
          </a:xfrm>
          <a:prstGeom prst="rect">
            <a:avLst/>
          </a:prstGeom>
          <a:noFill/>
        </p:spPr>
        <p:txBody>
          <a:bodyPr wrap="square">
            <a:spAutoFit/>
          </a:bodyPr>
          <a:lstStyle/>
          <a:p>
            <a:r>
              <a:rPr lang="en-US" sz="1400" b="1" dirty="0">
                <a:solidFill>
                  <a:schemeClr val="bg1"/>
                </a:solidFill>
              </a:rPr>
              <a:t>Lightning Fast Gradient Boosting</a:t>
            </a:r>
          </a:p>
        </p:txBody>
      </p:sp>
      <p:sp>
        <p:nvSpPr>
          <p:cNvPr id="36" name="TextBox 35">
            <a:extLst>
              <a:ext uri="{FF2B5EF4-FFF2-40B4-BE49-F238E27FC236}">
                <a16:creationId xmlns:a16="http://schemas.microsoft.com/office/drawing/2014/main" id="{42A0B9CE-AD00-4F1B-ACFE-5987A0B96FF6}"/>
              </a:ext>
            </a:extLst>
          </p:cNvPr>
          <p:cNvSpPr txBox="1"/>
          <p:nvPr/>
        </p:nvSpPr>
        <p:spPr>
          <a:xfrm>
            <a:off x="6994242" y="2069358"/>
            <a:ext cx="2000883" cy="307777"/>
          </a:xfrm>
          <a:prstGeom prst="rect">
            <a:avLst/>
          </a:prstGeom>
          <a:noFill/>
        </p:spPr>
        <p:txBody>
          <a:bodyPr wrap="square">
            <a:spAutoFit/>
          </a:bodyPr>
          <a:lstStyle/>
          <a:p>
            <a:r>
              <a:rPr lang="en-US" sz="1400" b="1" dirty="0">
                <a:solidFill>
                  <a:schemeClr val="bg1"/>
                </a:solidFill>
              </a:rPr>
              <a:t>Stress Free Serving</a:t>
            </a:r>
          </a:p>
        </p:txBody>
      </p:sp>
      <p:sp>
        <p:nvSpPr>
          <p:cNvPr id="37" name="TextBox 36">
            <a:extLst>
              <a:ext uri="{FF2B5EF4-FFF2-40B4-BE49-F238E27FC236}">
                <a16:creationId xmlns:a16="http://schemas.microsoft.com/office/drawing/2014/main" id="{6EF0F6ED-993C-407C-A92B-251C8C6A9190}"/>
              </a:ext>
            </a:extLst>
          </p:cNvPr>
          <p:cNvSpPr txBox="1"/>
          <p:nvPr/>
        </p:nvSpPr>
        <p:spPr>
          <a:xfrm>
            <a:off x="4127506" y="4080034"/>
            <a:ext cx="2614156" cy="307777"/>
          </a:xfrm>
          <a:prstGeom prst="rect">
            <a:avLst/>
          </a:prstGeom>
          <a:noFill/>
        </p:spPr>
        <p:txBody>
          <a:bodyPr wrap="square">
            <a:spAutoFit/>
          </a:bodyPr>
          <a:lstStyle/>
          <a:p>
            <a:r>
              <a:rPr lang="en-US" sz="1400" b="1" dirty="0">
                <a:solidFill>
                  <a:schemeClr val="bg1"/>
                </a:solidFill>
              </a:rPr>
              <a:t>Fast &amp; Sparse Text Analytics</a:t>
            </a:r>
          </a:p>
        </p:txBody>
      </p:sp>
      <p:sp>
        <p:nvSpPr>
          <p:cNvPr id="38" name="TextBox 37">
            <a:extLst>
              <a:ext uri="{FF2B5EF4-FFF2-40B4-BE49-F238E27FC236}">
                <a16:creationId xmlns:a16="http://schemas.microsoft.com/office/drawing/2014/main" id="{226362F2-328D-4B03-9485-8DD4F97B43F2}"/>
              </a:ext>
            </a:extLst>
          </p:cNvPr>
          <p:cNvSpPr txBox="1"/>
          <p:nvPr/>
        </p:nvSpPr>
        <p:spPr>
          <a:xfrm>
            <a:off x="6852675" y="4040304"/>
            <a:ext cx="2358136" cy="307777"/>
          </a:xfrm>
          <a:prstGeom prst="rect">
            <a:avLst/>
          </a:prstGeom>
          <a:noFill/>
        </p:spPr>
        <p:txBody>
          <a:bodyPr wrap="square">
            <a:spAutoFit/>
          </a:bodyPr>
          <a:lstStyle/>
          <a:p>
            <a:r>
              <a:rPr lang="en-US" sz="1400" b="1" dirty="0">
                <a:solidFill>
                  <a:schemeClr val="bg1"/>
                </a:solidFill>
              </a:rPr>
              <a:t>Distributed Microservices</a:t>
            </a:r>
          </a:p>
        </p:txBody>
      </p:sp>
      <p:sp>
        <p:nvSpPr>
          <p:cNvPr id="39" name="TextBox 38">
            <a:extLst>
              <a:ext uri="{FF2B5EF4-FFF2-40B4-BE49-F238E27FC236}">
                <a16:creationId xmlns:a16="http://schemas.microsoft.com/office/drawing/2014/main" id="{EEDBAD8C-F64D-4009-884B-35B66A684D40}"/>
              </a:ext>
            </a:extLst>
          </p:cNvPr>
          <p:cNvSpPr txBox="1"/>
          <p:nvPr/>
        </p:nvSpPr>
        <p:spPr>
          <a:xfrm>
            <a:off x="9577844" y="3952108"/>
            <a:ext cx="2614156" cy="523220"/>
          </a:xfrm>
          <a:prstGeom prst="rect">
            <a:avLst/>
          </a:prstGeom>
          <a:noFill/>
        </p:spPr>
        <p:txBody>
          <a:bodyPr wrap="square">
            <a:spAutoFit/>
          </a:bodyPr>
          <a:lstStyle/>
          <a:p>
            <a:r>
              <a:rPr lang="en-US" sz="1400" b="1" dirty="0">
                <a:solidFill>
                  <a:schemeClr val="bg1"/>
                </a:solidFill>
              </a:rPr>
              <a:t>Large Scale Model Interpretability</a:t>
            </a:r>
          </a:p>
        </p:txBody>
      </p:sp>
      <p:sp>
        <p:nvSpPr>
          <p:cNvPr id="40" name="TextBox 39">
            <a:extLst>
              <a:ext uri="{FF2B5EF4-FFF2-40B4-BE49-F238E27FC236}">
                <a16:creationId xmlns:a16="http://schemas.microsoft.com/office/drawing/2014/main" id="{0E7095E7-D926-4FB1-8113-3C8ABD095A08}"/>
              </a:ext>
            </a:extLst>
          </p:cNvPr>
          <p:cNvSpPr txBox="1"/>
          <p:nvPr/>
        </p:nvSpPr>
        <p:spPr>
          <a:xfrm>
            <a:off x="5833731" y="6241732"/>
            <a:ext cx="2198012" cy="307777"/>
          </a:xfrm>
          <a:prstGeom prst="rect">
            <a:avLst/>
          </a:prstGeom>
          <a:noFill/>
        </p:spPr>
        <p:txBody>
          <a:bodyPr wrap="square">
            <a:spAutoFit/>
          </a:bodyPr>
          <a:lstStyle/>
          <a:p>
            <a:r>
              <a:rPr lang="en-US" sz="1400" b="1" dirty="0">
                <a:solidFill>
                  <a:schemeClr val="bg1"/>
                </a:solidFill>
              </a:rPr>
              <a:t>Scalable Deep Learning</a:t>
            </a:r>
          </a:p>
        </p:txBody>
      </p:sp>
      <p:sp>
        <p:nvSpPr>
          <p:cNvPr id="41" name="TextBox 40">
            <a:extLst>
              <a:ext uri="{FF2B5EF4-FFF2-40B4-BE49-F238E27FC236}">
                <a16:creationId xmlns:a16="http://schemas.microsoft.com/office/drawing/2014/main" id="{EB1BCDB0-4DFB-4BF3-87C0-711025D73638}"/>
              </a:ext>
            </a:extLst>
          </p:cNvPr>
          <p:cNvSpPr txBox="1"/>
          <p:nvPr/>
        </p:nvSpPr>
        <p:spPr>
          <a:xfrm>
            <a:off x="8628090" y="6247917"/>
            <a:ext cx="2614156" cy="307777"/>
          </a:xfrm>
          <a:prstGeom prst="rect">
            <a:avLst/>
          </a:prstGeom>
          <a:noFill/>
        </p:spPr>
        <p:txBody>
          <a:bodyPr wrap="square">
            <a:spAutoFit/>
          </a:bodyPr>
          <a:lstStyle/>
          <a:p>
            <a:r>
              <a:rPr lang="en-US" sz="1400" b="1" dirty="0">
                <a:solidFill>
                  <a:schemeClr val="bg1"/>
                </a:solidFill>
              </a:rPr>
              <a:t>Broad Language Support</a:t>
            </a:r>
          </a:p>
        </p:txBody>
      </p:sp>
    </p:spTree>
    <p:extLst>
      <p:ext uri="{BB962C8B-B14F-4D97-AF65-F5344CB8AC3E}">
        <p14:creationId xmlns:p14="http://schemas.microsoft.com/office/powerpoint/2010/main" val="5205937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solidFill>
                  <a:schemeClr val="bg1"/>
                </a:solidFill>
              </a:rPr>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3"/>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4"/>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4"/>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3"/>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bg1"/>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3"/>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pic>
        <p:nvPicPr>
          <p:cNvPr id="6" name="Picture 5" descr="Icon&#10;&#10;Description automatically generated">
            <a:extLst>
              <a:ext uri="{FF2B5EF4-FFF2-40B4-BE49-F238E27FC236}">
                <a16:creationId xmlns:a16="http://schemas.microsoft.com/office/drawing/2014/main" id="{1BE42FF9-5260-DB9D-2668-70B143E7A6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7416" y="4505152"/>
            <a:ext cx="441695" cy="441695"/>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the </a:t>
            </a:r>
            <a:br>
              <a:rPr lang="en-US" sz="2400" dirty="0">
                <a:solidFill>
                  <a:schemeClr val="accent5"/>
                </a:solidFill>
              </a:rPr>
            </a:br>
            <a:r>
              <a:rPr lang="en-US" sz="2400" dirty="0">
                <a:solidFill>
                  <a:schemeClr val="accent5"/>
                </a:soli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solidFill>
                  <a:schemeClr val="bg1"/>
                </a:solidFill>
              </a:rPr>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solidFill>
                  <a:schemeClr val="bg1"/>
                </a:solidFill>
              </a:rPr>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accent5"/>
                </a:solidFill>
                <a:latin typeface="+mj-lt"/>
              </a:rPr>
              <a:t>Overview</a:t>
            </a:r>
            <a:endParaRPr lang="en-US" dirty="0">
              <a:solidFill>
                <a:schemeClr val="accent5"/>
              </a:solidFill>
              <a:latin typeface="+mj-lt"/>
            </a:endParaRPr>
          </a:p>
          <a:p>
            <a:pPr>
              <a:lnSpc>
                <a:spcPct val="150000"/>
              </a:lnSpc>
            </a:pPr>
            <a:r>
              <a:rPr lang="en-US" sz="1600" dirty="0">
                <a:solidFill>
                  <a:schemeClr val="bg1"/>
                </a:solidFill>
              </a:rPr>
              <a:t>It provides ability to import existing machine learning models and score them within provisioned SQL. It takes ONNX (Open Neural Network Exchange) and data as inputs and generates prediction based on model.</a:t>
            </a:r>
          </a:p>
          <a:p>
            <a:r>
              <a:rPr lang="en-US" sz="1800" dirty="0">
                <a:solidFill>
                  <a:schemeClr val="accent5"/>
                </a:solidFill>
                <a:latin typeface="+mj-lt"/>
              </a:rPr>
              <a:t>Benefits</a:t>
            </a:r>
            <a:endParaRPr lang="en-US" sz="1600" dirty="0">
              <a:solidFill>
                <a:schemeClr val="accent5"/>
              </a:solidFill>
            </a:endParaRPr>
          </a:p>
          <a:p>
            <a:pPr marL="457200" indent="-457200">
              <a:buAutoNum type="arabicPeriod"/>
            </a:pPr>
            <a:r>
              <a:rPr lang="en-US" sz="1600" dirty="0">
                <a:solidFill>
                  <a:schemeClr val="bg1"/>
                </a:solidFill>
              </a:rPr>
              <a:t>It empowers data engineers to successfully deploy machine learning models with the familiar T-SQL interface </a:t>
            </a:r>
          </a:p>
          <a:p>
            <a:pPr marL="457200" indent="-457200">
              <a:buAutoNum type="arabicPeriod"/>
            </a:pPr>
            <a:r>
              <a:rPr lang="en-US" sz="1600" dirty="0">
                <a:solidFill>
                  <a:schemeClr val="bg1"/>
                </a:solidFill>
              </a:rPr>
              <a:t>It offers seamless collaboration with data scientists</a:t>
            </a:r>
          </a:p>
          <a:p>
            <a:pPr marL="457200" indent="-457200">
              <a:buAutoNum type="arabicPeriod"/>
            </a:pPr>
            <a:r>
              <a:rPr lang="en-US" sz="1600" dirty="0">
                <a:solidFill>
                  <a:schemeClr val="bg1"/>
                </a:solidFill>
              </a:rPr>
              <a:t>It generates new columns, but the number of columns and their data types depends on the type of model that was used for prediction.</a:t>
            </a:r>
            <a:endParaRPr lang="en-US" dirty="0">
              <a:solidFill>
                <a:schemeClr val="bg1"/>
              </a:solidFill>
            </a:endParaRPr>
          </a:p>
          <a:p>
            <a:endParaRPr lang="en-US" dirty="0">
              <a:solidFill>
                <a:schemeClr val="bg1"/>
              </a:solidFill>
            </a:endParaRPr>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412" y="1211383"/>
            <a:ext cx="9295175" cy="5365328"/>
          </a:xfrm>
          <a:prstGeom prst="rect">
            <a:avLst/>
          </a:prstGeom>
        </p:spPr>
      </p:pic>
    </p:spTree>
    <p:extLst>
      <p:ext uri="{BB962C8B-B14F-4D97-AF65-F5344CB8AC3E}">
        <p14:creationId xmlns:p14="http://schemas.microsoft.com/office/powerpoint/2010/main" val="367465492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7"/>
            <a:ext cx="475860" cy="1384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flipV="1">
            <a:off x="2302525" y="4669947"/>
            <a:ext cx="823230" cy="166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1891977"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54672"/>
            <a:ext cx="1856792" cy="5812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2630015"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AML Integration – Training a new model</a:t>
            </a:r>
          </a:p>
        </p:txBody>
      </p:sp>
      <p:pic>
        <p:nvPicPr>
          <p:cNvPr id="4098" name="Picture 2" descr="The actions menu next to the saleconsolidated Spark table is expanded with the Machine Learning item selected and the Train new model highlighted.">
            <a:extLst>
              <a:ext uri="{FF2B5EF4-FFF2-40B4-BE49-F238E27FC236}">
                <a16:creationId xmlns:a16="http://schemas.microsoft.com/office/drawing/2014/main" id="{F4259C7E-8541-E5D0-9D5A-BB4CC54D3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65" y="1551361"/>
            <a:ext cx="4282300" cy="30322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Train a new model blade displays with the Regression item highlighted.">
            <a:extLst>
              <a:ext uri="{FF2B5EF4-FFF2-40B4-BE49-F238E27FC236}">
                <a16:creationId xmlns:a16="http://schemas.microsoft.com/office/drawing/2014/main" id="{3CD64BA1-3260-6D28-470D-B044AACFF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788" y="1518080"/>
            <a:ext cx="3378559" cy="326226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Train a new model (Regression) blade displays populated with the preceding values.">
            <a:extLst>
              <a:ext uri="{FF2B5EF4-FFF2-40B4-BE49-F238E27FC236}">
                <a16:creationId xmlns:a16="http://schemas.microsoft.com/office/drawing/2014/main" id="{AFA3ED82-9AE6-27D5-004C-33B56AF71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1176" y="1498562"/>
            <a:ext cx="3250659" cy="3228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6474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AML Integration – Enriching data with an existing model</a:t>
            </a:r>
          </a:p>
        </p:txBody>
      </p:sp>
      <p:pic>
        <p:nvPicPr>
          <p:cNvPr id="5122" name="Picture 2" descr="The actions menu is expanded next to the ProductQuantityForecast table. The Machine Learning and Predict with a model items are selected.">
            <a:extLst>
              <a:ext uri="{FF2B5EF4-FFF2-40B4-BE49-F238E27FC236}">
                <a16:creationId xmlns:a16="http://schemas.microsoft.com/office/drawing/2014/main" id="{3CB0ED69-A5BB-2A18-57DF-9081F3797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1" y="926779"/>
            <a:ext cx="4009927" cy="33370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Predict with a model blade displays with the best model selected from the list.">
            <a:extLst>
              <a:ext uri="{FF2B5EF4-FFF2-40B4-BE49-F238E27FC236}">
                <a16:creationId xmlns:a16="http://schemas.microsoft.com/office/drawing/2014/main" id="{CD26B729-E203-1A99-6435-EC3605EE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058" y="925067"/>
            <a:ext cx="5052947" cy="210720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e Input and Output mapping displays retaining the default values.">
            <a:extLst>
              <a:ext uri="{FF2B5EF4-FFF2-40B4-BE49-F238E27FC236}">
                <a16:creationId xmlns:a16="http://schemas.microsoft.com/office/drawing/2014/main" id="{91437B35-4B78-1DF2-E6BA-87AF64156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058" y="3255785"/>
            <a:ext cx="3575632" cy="273453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he Predict with a model blade displays populated with the aforementioned values.">
            <a:extLst>
              <a:ext uri="{FF2B5EF4-FFF2-40B4-BE49-F238E27FC236}">
                <a16:creationId xmlns:a16="http://schemas.microsoft.com/office/drawing/2014/main" id="{909F623C-5B29-E308-431B-3FBB2278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5360" y="3255785"/>
            <a:ext cx="3924925" cy="285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7357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dirty="0"/>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Modern Data Warehouse</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6759078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Monitor &amp; Manage</a:t>
            </a:r>
            <a:endParaRPr lang="en-US" sz="4800" dirty="0">
              <a:solidFill>
                <a:schemeClr val="accent1"/>
              </a:solidFill>
            </a:endParaRPr>
          </a:p>
        </p:txBody>
      </p:sp>
    </p:spTree>
    <p:extLst>
      <p:ext uri="{BB962C8B-B14F-4D97-AF65-F5344CB8AC3E}">
        <p14:creationId xmlns:p14="http://schemas.microsoft.com/office/powerpoint/2010/main" val="38529530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225" y="236074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342" y="163781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388" y="154038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412" y="391347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456221" y="310187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26161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Monitoring</a:t>
            </a:r>
            <a:r>
              <a:rPr lang="en-US" sz="3200" dirty="0">
                <a:solidFill>
                  <a:prstClr val="white"/>
                </a:solidFill>
                <a:latin typeface="Segoe UI"/>
              </a:rPr>
              <a:t> - </a:t>
            </a:r>
            <a:r>
              <a:rPr lang="en-US" sz="2400" dirty="0">
                <a:solidFill>
                  <a:prstClr val="white"/>
                </a:solidFill>
                <a:latin typeface="Segoe UI"/>
              </a:rPr>
              <a:t>Monitor resources within Synapse Studio and the Azure Portal.</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Manage</a:t>
            </a:r>
            <a:r>
              <a:rPr lang="en-US" sz="3200" dirty="0">
                <a:solidFill>
                  <a:prstClr val="white"/>
                </a:solidFill>
                <a:latin typeface="Segoe UI"/>
              </a:rPr>
              <a:t>  - </a:t>
            </a:r>
            <a:r>
              <a:rPr lang="en-US" sz="2400" dirty="0">
                <a:solidFill>
                  <a:prstClr val="white"/>
                </a:solidFill>
                <a:latin typeface="Segoe UI"/>
              </a:rPr>
              <a:t>Manage resources for optimal utilization and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75165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4.58333E-6 7.40741E-7 L 4.583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2.5E-6 4.44444E-6 L 2.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2.5E-6 -3.33333E-6 L -2.5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5E-6 7.40741E-7 L 2.5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1.875E-6 -1.48148E-6 L -1.875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solidFill>
                  <a:schemeClr val="bg1"/>
                </a:solidFill>
              </a:rPr>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solidFill>
                  <a:schemeClr val="bg1"/>
                </a:solidFill>
              </a:rPr>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accent5"/>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accent5"/>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pic>
        <p:nvPicPr>
          <p:cNvPr id="5" name="Picture 4">
            <a:extLst>
              <a:ext uri="{FF2B5EF4-FFF2-40B4-BE49-F238E27FC236}">
                <a16:creationId xmlns:a16="http://schemas.microsoft.com/office/drawing/2014/main" id="{24B89DF9-BAC8-4CF0-AC7A-5811012D7F4A}"/>
              </a:ext>
            </a:extLst>
          </p:cNvPr>
          <p:cNvPicPr>
            <a:picLocks noChangeAspect="1"/>
          </p:cNvPicPr>
          <p:nvPr/>
        </p:nvPicPr>
        <p:blipFill>
          <a:blip r:embed="rId2"/>
          <a:stretch>
            <a:fillRect/>
          </a:stretch>
        </p:blipFill>
        <p:spPr>
          <a:xfrm>
            <a:off x="7546620" y="385677"/>
            <a:ext cx="3042132" cy="5860230"/>
          </a:xfrm>
          <a:prstGeom prst="rect">
            <a:avLst/>
          </a:prstGeom>
        </p:spPr>
      </p:pic>
    </p:spTree>
    <p:extLst>
      <p:ext uri="{BB962C8B-B14F-4D97-AF65-F5344CB8AC3E}">
        <p14:creationId xmlns:p14="http://schemas.microsoft.com/office/powerpoint/2010/main" val="115572658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solidFill>
                  <a:schemeClr val="bg1"/>
                </a:solidFill>
              </a:rPr>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accent5"/>
                </a:solidFill>
                <a:latin typeface="+mj-lt"/>
              </a:rPr>
              <a:t>Overview</a:t>
            </a:r>
          </a:p>
          <a:p>
            <a:pPr>
              <a:lnSpc>
                <a:spcPct val="150000"/>
              </a:lnSpc>
            </a:pPr>
            <a:r>
              <a:rPr lang="en-US" sz="1600" dirty="0">
                <a:solidFill>
                  <a:schemeClr val="bg1"/>
                </a:solidFill>
              </a:rPr>
              <a:t>Monitor orchestration in the Synapse workspace for the progress and status of pipeline</a:t>
            </a:r>
          </a:p>
          <a:p>
            <a:endParaRPr lang="en-US" sz="1600" dirty="0">
              <a:solidFill>
                <a:schemeClr val="bg1"/>
              </a:solidFill>
            </a:endParaRPr>
          </a:p>
          <a:p>
            <a:r>
              <a:rPr lang="en-US" sz="1800" b="1" dirty="0">
                <a:solidFill>
                  <a:schemeClr val="accent5"/>
                </a:solidFill>
                <a:latin typeface="+mj-lt"/>
              </a:rPr>
              <a:t>Benefits</a:t>
            </a:r>
          </a:p>
          <a:p>
            <a:r>
              <a:rPr lang="en-US" sz="1600" dirty="0">
                <a:solidFill>
                  <a:schemeClr val="bg1"/>
                </a:solidFill>
              </a:rPr>
              <a:t>Track all/specific pipelines</a:t>
            </a:r>
          </a:p>
          <a:p>
            <a:r>
              <a:rPr lang="en-US" sz="1600" dirty="0">
                <a:solidFill>
                  <a:schemeClr val="bg1"/>
                </a:solidFill>
              </a:rPr>
              <a:t>Monitor pipeline run and activity run details</a:t>
            </a:r>
          </a:p>
          <a:p>
            <a:r>
              <a:rPr lang="en-US" sz="1600" dirty="0">
                <a:solidFill>
                  <a:schemeClr val="bg1"/>
                </a:solidFill>
              </a:rPr>
              <a:t>Find the root cause of pipeline failure or activity failure</a:t>
            </a: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00726" y="1129914"/>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accent5"/>
                </a:solidFill>
                <a:latin typeface="+mj-lt"/>
              </a:rPr>
              <a:t>Overview</a:t>
            </a:r>
          </a:p>
          <a:p>
            <a:r>
              <a:rPr lang="en-US" sz="1800" dirty="0">
                <a:solidFill>
                  <a:schemeClr val="bg1"/>
                </a:solidFill>
              </a:rPr>
              <a:t>Monitor Spark pools, Spark applications for the status of activities</a:t>
            </a:r>
          </a:p>
          <a:p>
            <a:r>
              <a:rPr lang="en-US" sz="1800" dirty="0">
                <a:solidFill>
                  <a:schemeClr val="accent5"/>
                </a:solidFill>
                <a:latin typeface="+mj-lt"/>
              </a:rPr>
              <a:t>Benefits</a:t>
            </a:r>
          </a:p>
          <a:p>
            <a:r>
              <a:rPr lang="en-US" sz="1800" dirty="0">
                <a:solidFill>
                  <a:schemeClr val="bg1"/>
                </a:solidFill>
              </a:rPr>
              <a:t>Apply filter for pool to get Apache Spark Applications per pool</a:t>
            </a:r>
          </a:p>
          <a:p>
            <a:r>
              <a:rPr lang="en-US" sz="1800" dirty="0">
                <a:solidFill>
                  <a:schemeClr val="bg1"/>
                </a:solidFill>
              </a:rPr>
              <a:t>Additional available filters include:</a:t>
            </a:r>
          </a:p>
          <a:p>
            <a:pPr marL="342900" indent="-342900">
              <a:lnSpc>
                <a:spcPct val="100000"/>
              </a:lnSpc>
              <a:spcAft>
                <a:spcPts val="100"/>
              </a:spcAft>
              <a:buFont typeface="+mj-lt"/>
              <a:buAutoNum type="arabicPeriod"/>
            </a:pPr>
            <a:r>
              <a:rPr lang="en-US" sz="1800" dirty="0">
                <a:solidFill>
                  <a:schemeClr val="bg1"/>
                </a:solidFill>
              </a:rPr>
              <a:t>Application Name</a:t>
            </a:r>
          </a:p>
          <a:p>
            <a:pPr marL="342900" indent="-342900">
              <a:lnSpc>
                <a:spcPct val="100000"/>
              </a:lnSpc>
              <a:spcAft>
                <a:spcPts val="100"/>
              </a:spcAft>
              <a:buFont typeface="+mj-lt"/>
              <a:buAutoNum type="arabicPeriod"/>
            </a:pPr>
            <a:r>
              <a:rPr lang="en-US" sz="1800" dirty="0">
                <a:solidFill>
                  <a:schemeClr val="bg1"/>
                </a:solidFill>
              </a:rPr>
              <a:t>Livy ID</a:t>
            </a:r>
          </a:p>
          <a:p>
            <a:pPr marL="342900" indent="-342900">
              <a:lnSpc>
                <a:spcPct val="100000"/>
              </a:lnSpc>
              <a:spcAft>
                <a:spcPts val="100"/>
              </a:spcAft>
              <a:buFont typeface="+mj-lt"/>
              <a:buAutoNum type="arabicPeriod"/>
            </a:pPr>
            <a:r>
              <a:rPr lang="en-US" sz="1800" dirty="0">
                <a:solidFill>
                  <a:schemeClr val="bg1"/>
                </a:solidFill>
              </a:rPr>
              <a:t>Status</a:t>
            </a:r>
          </a:p>
          <a:p>
            <a:pPr marL="342900" indent="-342900">
              <a:lnSpc>
                <a:spcPct val="100000"/>
              </a:lnSpc>
              <a:spcAft>
                <a:spcPts val="100"/>
              </a:spcAft>
              <a:buFont typeface="+mj-lt"/>
              <a:buAutoNum type="arabicPeriod"/>
            </a:pPr>
            <a:r>
              <a:rPr lang="en-US" sz="1800" dirty="0">
                <a:solidFill>
                  <a:schemeClr val="bg1"/>
                </a:solidFill>
              </a:rPr>
              <a:t>End time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5" name="Picture 4">
            <a:extLst>
              <a:ext uri="{FF2B5EF4-FFF2-40B4-BE49-F238E27FC236}">
                <a16:creationId xmlns:a16="http://schemas.microsoft.com/office/drawing/2014/main" id="{9F77B4DC-0944-4415-A74E-E2FBF8EB7B7B}"/>
              </a:ext>
            </a:extLst>
          </p:cNvPr>
          <p:cNvPicPr>
            <a:picLocks noChangeAspect="1"/>
          </p:cNvPicPr>
          <p:nvPr/>
        </p:nvPicPr>
        <p:blipFill>
          <a:blip r:embed="rId2"/>
          <a:stretch>
            <a:fillRect/>
          </a:stretch>
        </p:blipFill>
        <p:spPr>
          <a:xfrm>
            <a:off x="8342148" y="112113"/>
            <a:ext cx="1826275" cy="3518056"/>
          </a:xfrm>
          <a:prstGeom prst="rect">
            <a:avLst/>
          </a:prstGeom>
        </p:spPr>
      </p:pic>
      <p:pic>
        <p:nvPicPr>
          <p:cNvPr id="8" name="Picture 7">
            <a:extLst>
              <a:ext uri="{FF2B5EF4-FFF2-40B4-BE49-F238E27FC236}">
                <a16:creationId xmlns:a16="http://schemas.microsoft.com/office/drawing/2014/main" id="{B4ED3D16-146C-4A9B-AA31-58D258560018}"/>
              </a:ext>
            </a:extLst>
          </p:cNvPr>
          <p:cNvPicPr>
            <a:picLocks noChangeAspect="1"/>
          </p:cNvPicPr>
          <p:nvPr/>
        </p:nvPicPr>
        <p:blipFill>
          <a:blip r:embed="rId3"/>
          <a:stretch>
            <a:fillRect/>
          </a:stretch>
        </p:blipFill>
        <p:spPr>
          <a:xfrm>
            <a:off x="3938229" y="3779478"/>
            <a:ext cx="8161114" cy="2438442"/>
          </a:xfrm>
          <a:prstGeom prst="rect">
            <a:avLst/>
          </a:prstGeom>
        </p:spPr>
      </p:pic>
    </p:spTree>
    <p:extLst>
      <p:ext uri="{BB962C8B-B14F-4D97-AF65-F5344CB8AC3E}">
        <p14:creationId xmlns:p14="http://schemas.microsoft.com/office/powerpoint/2010/main" val="386066608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accent5"/>
                </a:solidFill>
                <a:latin typeface="+mj-lt"/>
              </a:rPr>
              <a:t>Overview</a:t>
            </a:r>
          </a:p>
          <a:p>
            <a:r>
              <a:rPr lang="en-US" sz="1600" dirty="0">
                <a:solidFill>
                  <a:schemeClr val="bg1"/>
                </a:solidFill>
              </a:rPr>
              <a:t>Monitor SQL requests for the progress and status of activities</a:t>
            </a:r>
          </a:p>
          <a:p>
            <a:r>
              <a:rPr lang="en-US" sz="1800" dirty="0">
                <a:solidFill>
                  <a:schemeClr val="accent5"/>
                </a:solidFill>
                <a:latin typeface="+mj-lt"/>
              </a:rPr>
              <a:t>Benefits</a:t>
            </a:r>
          </a:p>
          <a:p>
            <a:r>
              <a:rPr lang="en-US" sz="1600" dirty="0">
                <a:solidFill>
                  <a:schemeClr val="bg1"/>
                </a:solidFill>
              </a:rPr>
              <a:t>Apply filter for pool to get SQL requests per compute pool</a:t>
            </a:r>
          </a:p>
          <a:p>
            <a:r>
              <a:rPr lang="en-US" sz="1600" dirty="0">
                <a:solidFill>
                  <a:schemeClr val="bg1"/>
                </a:solidFill>
              </a:rPr>
              <a:t>Validate query text </a:t>
            </a:r>
          </a:p>
          <a:p>
            <a:r>
              <a:rPr lang="en-US" sz="1600" dirty="0">
                <a:solidFill>
                  <a:schemeClr val="bg1"/>
                </a:solidFill>
              </a:rPr>
              <a:t>Additional available filters include:</a:t>
            </a:r>
          </a:p>
          <a:p>
            <a:pPr marL="342900" indent="-342900">
              <a:lnSpc>
                <a:spcPct val="100000"/>
              </a:lnSpc>
              <a:spcAft>
                <a:spcPts val="100"/>
              </a:spcAft>
              <a:buFont typeface="+mj-lt"/>
              <a:buAutoNum type="arabicPeriod"/>
            </a:pPr>
            <a:r>
              <a:rPr lang="en-US" sz="1600" dirty="0">
                <a:solidFill>
                  <a:schemeClr val="bg1"/>
                </a:solidFill>
              </a:rPr>
              <a:t>Start time</a:t>
            </a:r>
          </a:p>
          <a:p>
            <a:pPr marL="342900" indent="-342900">
              <a:lnSpc>
                <a:spcPct val="100000"/>
              </a:lnSpc>
              <a:spcAft>
                <a:spcPts val="100"/>
              </a:spcAft>
              <a:buFont typeface="+mj-lt"/>
              <a:buAutoNum type="arabicPeriod"/>
            </a:pPr>
            <a:r>
              <a:rPr lang="en-US" sz="1600" dirty="0">
                <a:solidFill>
                  <a:schemeClr val="bg1"/>
                </a:solidFill>
              </a:rPr>
              <a:t>End time</a:t>
            </a:r>
          </a:p>
          <a:p>
            <a:pPr marL="342900" indent="-342900">
              <a:lnSpc>
                <a:spcPct val="100000"/>
              </a:lnSpc>
              <a:spcAft>
                <a:spcPts val="100"/>
              </a:spcAft>
              <a:buFont typeface="+mj-lt"/>
              <a:buAutoNum type="arabicPeriod"/>
            </a:pPr>
            <a:r>
              <a:rPr lang="en-US" sz="1600" dirty="0">
                <a:solidFill>
                  <a:schemeClr val="bg1"/>
                </a:solidFill>
              </a:rPr>
              <a:t>Request ID</a:t>
            </a:r>
          </a:p>
          <a:p>
            <a:pPr marL="342900" indent="-342900">
              <a:lnSpc>
                <a:spcPct val="100000"/>
              </a:lnSpc>
              <a:spcAft>
                <a:spcPts val="100"/>
              </a:spcAft>
              <a:buFont typeface="+mj-lt"/>
              <a:buAutoNum type="arabicPeriod"/>
            </a:pPr>
            <a:r>
              <a:rPr lang="en-US" sz="1600" dirty="0">
                <a:solidFill>
                  <a:schemeClr val="bg1"/>
                </a:solidFill>
              </a:rPr>
              <a:t>Session ID</a:t>
            </a:r>
          </a:p>
          <a:p>
            <a:pPr marL="342900" indent="-342900">
              <a:lnSpc>
                <a:spcPct val="100000"/>
              </a:lnSpc>
              <a:spcAft>
                <a:spcPts val="100"/>
              </a:spcAft>
              <a:buFont typeface="+mj-lt"/>
              <a:buAutoNum type="arabicPeriod"/>
            </a:pPr>
            <a:r>
              <a:rPr lang="en-US" sz="1600" dirty="0">
                <a:solidFill>
                  <a:schemeClr val="bg1"/>
                </a:solidFill>
              </a:rPr>
              <a:t>Submitter</a:t>
            </a:r>
          </a:p>
          <a:p>
            <a:pPr marL="342900" indent="-342900">
              <a:lnSpc>
                <a:spcPct val="100000"/>
              </a:lnSpc>
              <a:spcAft>
                <a:spcPts val="100"/>
              </a:spcAft>
              <a:buFont typeface="+mj-lt"/>
              <a:buAutoNum type="arabicPeriod"/>
            </a:pPr>
            <a:r>
              <a:rPr lang="en-US" sz="1600" dirty="0">
                <a:solidFill>
                  <a:schemeClr val="bg1"/>
                </a:solidFill>
              </a:rPr>
              <a:t>Workload group</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2"/>
          <a:stretch>
            <a:fillRect/>
          </a:stretch>
        </p:blipFill>
        <p:spPr>
          <a:xfrm>
            <a:off x="4952873" y="1215865"/>
            <a:ext cx="6993722" cy="2352018"/>
          </a:xfrm>
          <a:prstGeom prst="rect">
            <a:avLst/>
          </a:prstGeom>
          <a:ln>
            <a:solidFill>
              <a:schemeClr val="tx1"/>
            </a:solidFill>
          </a:ln>
        </p:spPr>
      </p:pic>
      <p:pic>
        <p:nvPicPr>
          <p:cNvPr id="5" name="Picture 4">
            <a:extLst>
              <a:ext uri="{FF2B5EF4-FFF2-40B4-BE49-F238E27FC236}">
                <a16:creationId xmlns:a16="http://schemas.microsoft.com/office/drawing/2014/main" id="{E34A077B-4601-4D74-BB92-2830061F49C0}"/>
              </a:ext>
            </a:extLst>
          </p:cNvPr>
          <p:cNvPicPr>
            <a:picLocks noChangeAspect="1"/>
          </p:cNvPicPr>
          <p:nvPr/>
        </p:nvPicPr>
        <p:blipFill>
          <a:blip r:embed="rId3"/>
          <a:stretch>
            <a:fillRect/>
          </a:stretch>
        </p:blipFill>
        <p:spPr>
          <a:xfrm>
            <a:off x="3508506" y="4066199"/>
            <a:ext cx="8610341" cy="2352018"/>
          </a:xfrm>
          <a:prstGeom prst="rect">
            <a:avLst/>
          </a:prstGeom>
        </p:spPr>
      </p:pic>
    </p:spTree>
    <p:extLst>
      <p:ext uri="{BB962C8B-B14F-4D97-AF65-F5344CB8AC3E}">
        <p14:creationId xmlns:p14="http://schemas.microsoft.com/office/powerpoint/2010/main" val="189647898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Analytics pools</a:t>
            </a:r>
          </a:p>
        </p:txBody>
      </p:sp>
      <p:pic>
        <p:nvPicPr>
          <p:cNvPr id="4" name="Picture 3">
            <a:extLst>
              <a:ext uri="{FF2B5EF4-FFF2-40B4-BE49-F238E27FC236}">
                <a16:creationId xmlns:a16="http://schemas.microsoft.com/office/drawing/2014/main" id="{689FAF43-8406-41F9-9D38-849B32471657}"/>
              </a:ext>
            </a:extLst>
          </p:cNvPr>
          <p:cNvPicPr>
            <a:picLocks noChangeAspect="1"/>
          </p:cNvPicPr>
          <p:nvPr/>
        </p:nvPicPr>
        <p:blipFill>
          <a:blip r:embed="rId2"/>
          <a:stretch>
            <a:fillRect/>
          </a:stretch>
        </p:blipFill>
        <p:spPr>
          <a:xfrm>
            <a:off x="426425" y="3962733"/>
            <a:ext cx="11268456" cy="2801446"/>
          </a:xfrm>
          <a:prstGeom prst="rect">
            <a:avLst/>
          </a:prstGeom>
        </p:spPr>
      </p:pic>
      <p:pic>
        <p:nvPicPr>
          <p:cNvPr id="7" name="Picture 6">
            <a:extLst>
              <a:ext uri="{FF2B5EF4-FFF2-40B4-BE49-F238E27FC236}">
                <a16:creationId xmlns:a16="http://schemas.microsoft.com/office/drawing/2014/main" id="{5E417E23-C164-4F91-8379-5AA88DDDB7EE}"/>
              </a:ext>
            </a:extLst>
          </p:cNvPr>
          <p:cNvPicPr>
            <a:picLocks noChangeAspect="1"/>
          </p:cNvPicPr>
          <p:nvPr/>
        </p:nvPicPr>
        <p:blipFill>
          <a:blip r:embed="rId3"/>
          <a:stretch>
            <a:fillRect/>
          </a:stretch>
        </p:blipFill>
        <p:spPr>
          <a:xfrm>
            <a:off x="426424" y="1059719"/>
            <a:ext cx="11268455" cy="2823900"/>
          </a:xfrm>
          <a:prstGeom prst="rect">
            <a:avLst/>
          </a:prstGeom>
        </p:spPr>
      </p:pic>
    </p:spTree>
    <p:extLst>
      <p:ext uri="{BB962C8B-B14F-4D97-AF65-F5344CB8AC3E}">
        <p14:creationId xmlns:p14="http://schemas.microsoft.com/office/powerpoint/2010/main" val="228072255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solidFill>
                  <a:schemeClr val="bg1"/>
                </a:solidFill>
              </a:rPr>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dirty="0">
                <a:solidFill>
                  <a:schemeClr val="accent5"/>
                </a:solidFill>
                <a:latin typeface="+mj-lt"/>
              </a:rPr>
              <a:t>Overview</a:t>
            </a:r>
          </a:p>
          <a:p>
            <a:r>
              <a:rPr lang="en-US" sz="1765" dirty="0">
                <a:solidFill>
                  <a:schemeClr val="bg1"/>
                </a:solidFill>
              </a:rPr>
              <a:t>Monitor SQL Pool in Azure Portal for overall usage and query activities</a:t>
            </a:r>
            <a:r>
              <a:rPr lang="en-US" sz="2745" dirty="0">
                <a:solidFill>
                  <a:schemeClr val="bg1"/>
                </a:solidFill>
              </a:rPr>
              <a:t>.</a:t>
            </a:r>
          </a:p>
          <a:p>
            <a:r>
              <a:rPr lang="en-US" sz="1961" b="1" dirty="0">
                <a:solidFill>
                  <a:schemeClr val="accent5"/>
                </a:solidFill>
                <a:latin typeface="+mj-lt"/>
              </a:rPr>
              <a:t>Benefits</a:t>
            </a:r>
          </a:p>
          <a:p>
            <a:pPr marL="280121" indent="-280121">
              <a:buFont typeface="Arial" panose="020B0604020202020204" pitchFamily="34" charset="0"/>
              <a:buChar char="•"/>
            </a:pPr>
            <a:r>
              <a:rPr lang="en-US" sz="1765" dirty="0">
                <a:solidFill>
                  <a:schemeClr val="bg1"/>
                </a:solidFill>
              </a:rPr>
              <a:t>Access SQL Audit Logs for my SQL computes</a:t>
            </a:r>
          </a:p>
          <a:p>
            <a:pPr marL="280121" indent="-280121">
              <a:buFont typeface="Arial" panose="020B0604020202020204" pitchFamily="34" charset="0"/>
              <a:buChar char="•"/>
            </a:pPr>
            <a:r>
              <a:rPr lang="en-US" sz="1765" dirty="0">
                <a:solidFill>
                  <a:schemeClr val="bg1"/>
                </a:solidFill>
              </a:rPr>
              <a:t>Monitor status and progress of all/specific activities</a:t>
            </a:r>
          </a:p>
          <a:p>
            <a:pPr marL="280121" indent="-280121">
              <a:buFont typeface="Arial" panose="020B0604020202020204" pitchFamily="34" charset="0"/>
              <a:buChar char="•"/>
            </a:pPr>
            <a:r>
              <a:rPr lang="en-US" sz="1765" dirty="0">
                <a:solidFill>
                  <a:schemeClr val="bg1"/>
                </a:solidFill>
              </a:rPr>
              <a:t>Dashboard view to monitor performance</a:t>
            </a:r>
          </a:p>
          <a:p>
            <a:pPr marL="280121" indent="-280121">
              <a:buFont typeface="Arial" panose="020B0604020202020204" pitchFamily="34" charset="0"/>
              <a:buChar char="•"/>
            </a:pPr>
            <a:r>
              <a:rPr lang="en-US" sz="1765" dirty="0">
                <a:solidFill>
                  <a:schemeClr val="bg1"/>
                </a:solidFill>
              </a:rPr>
              <a:t>Get to know scale of SQL compute resource</a:t>
            </a:r>
          </a:p>
          <a:p>
            <a:endParaRPr lang="en-US" sz="2745" dirty="0">
              <a:solidFill>
                <a:schemeClr val="bg1"/>
              </a:solidFill>
            </a:endParaRPr>
          </a:p>
          <a:p>
            <a:endParaRPr lang="en-US" sz="2745" dirty="0">
              <a:solidFill>
                <a:schemeClr val="bg1"/>
              </a:solidFill>
            </a:endParaRPr>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605813" y="2645387"/>
            <a:ext cx="2644163" cy="923330"/>
          </a:xfrm>
        </p:spPr>
        <p:txBody>
          <a:bodyPr anchor="t"/>
          <a:lstStyle/>
          <a:p>
            <a:r>
              <a:rPr lang="en-US" sz="4800" dirty="0"/>
              <a:t>Manage</a:t>
            </a:r>
            <a:endParaRPr lang="en-US" sz="4800" dirty="0">
              <a:solidFill>
                <a:schemeClr val="accent1"/>
              </a:solidFill>
            </a:endParaRPr>
          </a:p>
        </p:txBody>
      </p:sp>
    </p:spTree>
    <p:extLst>
      <p:ext uri="{BB962C8B-B14F-4D97-AF65-F5344CB8AC3E}">
        <p14:creationId xmlns:p14="http://schemas.microsoft.com/office/powerpoint/2010/main" val="423330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dirty="0">
                <a:solidFill>
                  <a:schemeClr val="accent5"/>
                </a:solidFill>
              </a:rPr>
              <a:t>Overview</a:t>
            </a:r>
            <a:endParaRPr lang="en-US" sz="1568" dirty="0">
              <a:solidFill>
                <a:schemeClr val="accent5"/>
              </a:solidFill>
              <a:latin typeface="+mn-lt"/>
            </a:endParaRPr>
          </a:p>
          <a:p>
            <a:pPr lvl="0"/>
            <a:r>
              <a:rPr lang="en-US" sz="1568" dirty="0">
                <a:solidFill>
                  <a:schemeClr val="bg1"/>
                </a:solidFill>
                <a:latin typeface="+mn-lt"/>
              </a:rPr>
              <a:t>It manages resources, ensures highly efficient resource utilization, and maximizes return on investment (ROI). </a:t>
            </a:r>
          </a:p>
          <a:p>
            <a:pPr lvl="0"/>
            <a:endParaRPr lang="en-US" sz="1568" dirty="0">
              <a:solidFill>
                <a:schemeClr val="bg1"/>
              </a:solidFill>
              <a:latin typeface="+mn-lt"/>
            </a:endParaRPr>
          </a:p>
          <a:p>
            <a:pPr lvl="0"/>
            <a:r>
              <a:rPr lang="en-US" sz="1568" dirty="0">
                <a:solidFill>
                  <a:schemeClr val="bg1"/>
                </a:solidFill>
                <a:latin typeface="+mn-lt"/>
              </a:rPr>
              <a:t>Synapse is moving away from Resource Class and Concurrency Slots to Workload Management.</a:t>
            </a:r>
          </a:p>
          <a:p>
            <a:pPr lvl="0"/>
            <a:endParaRPr lang="en-US" sz="1568" dirty="0">
              <a:solidFill>
                <a:schemeClr val="bg1"/>
              </a:solidFill>
              <a:latin typeface="+mn-lt"/>
            </a:endParaRPr>
          </a:p>
          <a:p>
            <a:pPr lvl="0"/>
            <a:r>
              <a:rPr lang="en-US" sz="1568" dirty="0">
                <a:solidFill>
                  <a:schemeClr val="bg1"/>
                </a:solidFill>
                <a:latin typeface="+mn-lt"/>
              </a:rPr>
              <a:t>The three pillars of workload management are</a:t>
            </a:r>
          </a:p>
          <a:p>
            <a:pPr marL="280121" indent="-280121">
              <a:buFont typeface="Arial" panose="020B0604020202020204" pitchFamily="34" charset="0"/>
              <a:buChar char="•"/>
            </a:pPr>
            <a:r>
              <a:rPr lang="en-US" sz="1568" dirty="0">
                <a:solidFill>
                  <a:schemeClr val="bg1"/>
                </a:solidFill>
                <a:latin typeface="+mn-lt"/>
              </a:rPr>
              <a:t>Workload Classification – To assign a request to a workload group and setting importance levels.</a:t>
            </a:r>
          </a:p>
          <a:p>
            <a:pPr marL="280121" indent="-280121">
              <a:buFont typeface="Arial" panose="020B0604020202020204" pitchFamily="34" charset="0"/>
              <a:buChar char="•"/>
            </a:pPr>
            <a:r>
              <a:rPr lang="en-US" sz="1568" dirty="0">
                <a:solidFill>
                  <a:schemeClr val="bg1"/>
                </a:solidFill>
                <a:latin typeface="+mn-lt"/>
              </a:rPr>
              <a:t>Workload Importance – To influence the order in which a request gets access to resources.</a:t>
            </a:r>
          </a:p>
          <a:p>
            <a:pPr marL="280121" indent="-280121">
              <a:buFont typeface="Arial" panose="020B0604020202020204" pitchFamily="34" charset="0"/>
              <a:buChar char="•"/>
            </a:pPr>
            <a:r>
              <a:rPr lang="en-US" sz="1568" dirty="0">
                <a:solidFill>
                  <a:schemeClr val="bg1"/>
                </a:solidFill>
                <a:latin typeface="+mn-lt"/>
              </a:rPr>
              <a:t>Workload Isolation – To reserve resources for a workload group.</a:t>
            </a:r>
          </a:p>
          <a:p>
            <a:pPr lvl="0"/>
            <a:endParaRPr lang="en-US" sz="1568" dirty="0">
              <a:solidFill>
                <a:schemeClr val="bg1"/>
              </a:solidFill>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5659370"/>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Monitoring DMVs</a:t>
            </a:r>
            <a:r>
              <a:rPr kumimoji="0" lang="en-US" sz="1961" b="0" i="0" u="none" strike="noStrike" kern="1200" cap="none" spc="0" normalizeH="0" baseline="0" noProof="0" dirty="0">
                <a:ln>
                  <a:noFill/>
                </a:ln>
                <a:solidFill>
                  <a:schemeClr val="accent5"/>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p:txBody>
      </p:sp>
      <p:sp>
        <p:nvSpPr>
          <p:cNvPr id="10" name="Rectangle 9">
            <a:extLst>
              <a:ext uri="{FF2B5EF4-FFF2-40B4-BE49-F238E27FC236}">
                <a16:creationId xmlns:a16="http://schemas.microsoft.com/office/drawing/2014/main" id="{C8C6FE9A-7563-47BD-AEDD-EEF3E59EEA95}"/>
              </a:ext>
            </a:extLst>
          </p:cNvPr>
          <p:cNvSpPr/>
          <p:nvPr/>
        </p:nvSpPr>
        <p:spPr>
          <a:xfrm>
            <a:off x="6603067" y="1813173"/>
            <a:ext cx="5588934" cy="32316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solidFill>
                  <a:schemeClr val="bg1"/>
                </a:solidFill>
              </a:rPr>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accent5"/>
                </a:solidFill>
              </a:rPr>
              <a:t>Overview</a:t>
            </a:r>
          </a:p>
          <a:p>
            <a:r>
              <a:rPr lang="en-US" sz="1600" dirty="0">
                <a:solidFill>
                  <a:schemeClr val="bg1"/>
                </a:solidFill>
                <a:latin typeface="Segoe UI"/>
                <a:cs typeface="Segoe UI Semibold" panose="020B0702040204020203" pitchFamily="34" charset="0"/>
              </a:rPr>
              <a:t>Queries past the concurrency limit enter a </a:t>
            </a:r>
            <a:r>
              <a:rPr lang="en-US" sz="1600" dirty="0" err="1">
                <a:solidFill>
                  <a:schemeClr val="bg1"/>
                </a:solidFill>
                <a:latin typeface="Segoe UI"/>
                <a:cs typeface="Segoe UI Semibold" panose="020B0702040204020203" pitchFamily="34" charset="0"/>
              </a:rPr>
              <a:t>FiFo</a:t>
            </a:r>
            <a:r>
              <a:rPr lang="en-US" sz="1600" dirty="0">
                <a:solidFill>
                  <a:schemeClr val="bg1"/>
                </a:solidFill>
                <a:latin typeface="Segoe UI"/>
                <a:cs typeface="Segoe UI Semibold" panose="020B0702040204020203" pitchFamily="34" charset="0"/>
              </a:rPr>
              <a:t> queue</a:t>
            </a:r>
          </a:p>
          <a:p>
            <a:r>
              <a:rPr lang="en-US" sz="1600" dirty="0">
                <a:solidFill>
                  <a:schemeClr val="bg1"/>
                </a:solidFill>
                <a:latin typeface="Segoe UI"/>
                <a:cs typeface="Segoe UI Semibold" panose="020B0702040204020203" pitchFamily="34" charset="0"/>
              </a:rPr>
              <a:t>By default, queries are released from the queue on a first-in, first-out basis as resources become available</a:t>
            </a:r>
          </a:p>
          <a:p>
            <a:r>
              <a:rPr lang="en-US" sz="1600" dirty="0">
                <a:solidFill>
                  <a:schemeClr val="bg1"/>
                </a:solidFill>
                <a:latin typeface="Segoe UI"/>
                <a:cs typeface="Segoe UI Semibold" panose="020B0702040204020203" pitchFamily="34" charset="0"/>
              </a:rPr>
              <a:t>Workload importance allows higher priority queries to receive resources immediately regardless of queue </a:t>
            </a:r>
          </a:p>
          <a:p>
            <a:pPr lvl="0"/>
            <a:endParaRPr lang="en-US" sz="1600" dirty="0">
              <a:solidFill>
                <a:schemeClr val="bg1"/>
              </a:solidFill>
              <a:latin typeface="Segoe UI"/>
              <a:cs typeface="Segoe UI Semibold" panose="020B0702040204020203" pitchFamily="34" charset="0"/>
            </a:endParaRPr>
          </a:p>
          <a:p>
            <a:pPr lvl="0"/>
            <a:r>
              <a:rPr lang="en-US" dirty="0">
                <a:solidFill>
                  <a:schemeClr val="accent5"/>
                </a:solidFill>
              </a:rPr>
              <a:t>Example Video</a:t>
            </a:r>
          </a:p>
          <a:p>
            <a:pPr lvl="0"/>
            <a:r>
              <a:rPr lang="en-US" sz="1600" dirty="0">
                <a:solidFill>
                  <a:schemeClr val="bg1"/>
                </a:solidFill>
                <a:latin typeface="Segoe UI"/>
                <a:cs typeface="Segoe UI Semibold" panose="020B0702040204020203" pitchFamily="34" charset="0"/>
              </a:rPr>
              <a:t>State analysts have normal importance.</a:t>
            </a:r>
          </a:p>
          <a:p>
            <a:pPr lvl="0"/>
            <a:r>
              <a:rPr lang="en-US" sz="1600" dirty="0">
                <a:solidFill>
                  <a:schemeClr val="bg1"/>
                </a:solidFill>
                <a:latin typeface="Segoe UI"/>
                <a:cs typeface="Segoe UI Semibold" panose="020B0702040204020203" pitchFamily="34" charset="0"/>
              </a:rPr>
              <a:t>National analyst is assigned high importance.</a:t>
            </a:r>
          </a:p>
          <a:p>
            <a:pPr lvl="0"/>
            <a:r>
              <a:rPr lang="en-US" sz="1600" dirty="0">
                <a:solidFill>
                  <a:schemeClr val="bg1"/>
                </a:solidFill>
                <a:latin typeface="Segoe UI"/>
                <a:cs typeface="Segoe UI Semibold" panose="020B0702040204020203" pitchFamily="34" charset="0"/>
              </a:rPr>
              <a:t>State analyst queries execute in order of arrival</a:t>
            </a:r>
          </a:p>
          <a:p>
            <a:pPr lvl="0"/>
            <a:r>
              <a:rPr lang="en-US" sz="1600" dirty="0">
                <a:solidFill>
                  <a:schemeClr val="bg1"/>
                </a:solidFill>
                <a:latin typeface="Segoe UI"/>
                <a:cs typeface="Segoe UI Semibold" panose="020B0702040204020203" pitchFamily="34" charset="0"/>
              </a:rPr>
              <a:t>When the national analyst’s query arrives, it jumps to the top of the queue</a:t>
            </a: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4783749" cy="1222469"/>
          </a:xfrm>
          <a:prstGeom prst="rect">
            <a:avLst/>
          </a:prstGeom>
          <a:solidFill>
            <a:schemeClr val="bg1"/>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a:solidFill>
            <a:schemeClr val="bg1"/>
          </a:solidFill>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solidFill>
                  <a:schemeClr val="bg1"/>
                </a:solidFill>
              </a:rPr>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accent5"/>
                </a:solidFill>
              </a:rPr>
              <a:t>Overview</a:t>
            </a:r>
          </a:p>
          <a:p>
            <a:r>
              <a:rPr lang="en-US" sz="1600" dirty="0">
                <a:solidFill>
                  <a:schemeClr val="bg1"/>
                </a:solidFill>
                <a:latin typeface="Segoe UI" panose="020B0502040204020203" pitchFamily="34" charset="0"/>
                <a:cs typeface="Segoe UI" panose="020B0502040204020203" pitchFamily="34" charset="0"/>
              </a:rPr>
              <a:t>Allocate fixed resources to workload group. </a:t>
            </a:r>
          </a:p>
          <a:p>
            <a:r>
              <a:rPr lang="en-US" sz="1600" dirty="0">
                <a:solidFill>
                  <a:schemeClr val="bg1"/>
                </a:solidFill>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solidFill>
                  <a:schemeClr val="bg1"/>
                </a:solidFill>
                <a:latin typeface="Segoe UI" panose="020B0502040204020203" pitchFamily="34" charset="0"/>
                <a:cs typeface="Segoe UI" panose="020B0502040204020203" pitchFamily="34" charset="0"/>
              </a:rPr>
            </a:br>
            <a:endParaRPr lang="en-US" sz="1600" dirty="0">
              <a:solidFill>
                <a:schemeClr val="bg1"/>
              </a:solidFill>
            </a:endParaRPr>
          </a:p>
          <a:p>
            <a:pPr lvl="0"/>
            <a:r>
              <a:rPr lang="en-US" dirty="0">
                <a:solidFill>
                  <a:schemeClr val="accent5"/>
                </a:solidFill>
              </a:rPr>
              <a:t>Benefits</a:t>
            </a:r>
          </a:p>
          <a:p>
            <a:pPr lvl="0"/>
            <a:r>
              <a:rPr lang="en-US" sz="1600" dirty="0">
                <a:solidFill>
                  <a:schemeClr val="bg1"/>
                </a:solidFill>
                <a:latin typeface="Segoe UI" panose="020B0502040204020203" pitchFamily="34" charset="0"/>
                <a:cs typeface="Segoe UI" panose="020B0502040204020203" pitchFamily="34" charset="0"/>
              </a:rPr>
              <a:t>Reserve resources for a group of requests</a:t>
            </a:r>
          </a:p>
          <a:p>
            <a:pPr lvl="0"/>
            <a:r>
              <a:rPr lang="en-US" sz="1600" dirty="0">
                <a:solidFill>
                  <a:schemeClr val="bg1"/>
                </a:solidFill>
                <a:latin typeface="Segoe UI" panose="020B0502040204020203" pitchFamily="34" charset="0"/>
                <a:cs typeface="Segoe UI" panose="020B0502040204020203" pitchFamily="34" charset="0"/>
              </a:rPr>
              <a:t>Limit the amount of resources a group of requests can consume</a:t>
            </a:r>
          </a:p>
          <a:p>
            <a:pPr lvl="0"/>
            <a:r>
              <a:rPr lang="en-US" sz="1600" dirty="0">
                <a:solidFill>
                  <a:schemeClr val="bg1"/>
                </a:solidFill>
                <a:latin typeface="Segoe UI" panose="020B0502040204020203" pitchFamily="34" charset="0"/>
                <a:cs typeface="Segoe UI" panose="020B0502040204020203" pitchFamily="34" charset="0"/>
              </a:rPr>
              <a:t>Shared resources accessed based on importance level</a:t>
            </a:r>
          </a:p>
          <a:p>
            <a:pPr lvl="0"/>
            <a:r>
              <a:rPr lang="en-US" sz="1600" dirty="0">
                <a:solidFill>
                  <a:schemeClr val="bg1"/>
                </a:solidFill>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chemeClr val="accent5"/>
                </a:solidFill>
              </a:rPr>
            </a:br>
            <a:r>
              <a:rPr lang="en-US" dirty="0">
                <a:solidFill>
                  <a:schemeClr val="accent5"/>
                </a:solidFill>
              </a:rPr>
              <a:t>Monitoring DMVs</a:t>
            </a:r>
            <a:endParaRPr lang="en-US" sz="1600" dirty="0">
              <a:solidFill>
                <a:schemeClr val="accent5"/>
              </a:solidFill>
              <a:latin typeface="Segoe UI" panose="020B0502040204020203" pitchFamily="34" charset="0"/>
              <a:cs typeface="Segoe UI" panose="020B0502040204020203" pitchFamily="34" charset="0"/>
            </a:endParaRPr>
          </a:p>
          <a:p>
            <a:r>
              <a:rPr lang="en-US" sz="1600" dirty="0" err="1">
                <a:solidFill>
                  <a:srgbClr val="FF0000"/>
                </a:solidFill>
                <a:latin typeface="Calibri" panose="020F0502020204030204" pitchFamily="34" charset="0"/>
                <a:cs typeface="Calibri" panose="020F0502020204030204" pitchFamily="34" charset="0"/>
              </a:rPr>
              <a:t>sys.workload_management_workload_groups</a:t>
            </a:r>
            <a:r>
              <a:rPr lang="en-US" sz="1600" dirty="0">
                <a:solidFill>
                  <a:srgbClr val="FF0000"/>
                </a:solidFill>
                <a:latin typeface="Calibri" panose="020F0502020204030204" pitchFamily="34" charset="0"/>
                <a:cs typeface="Calibri" panose="020F0502020204030204" pitchFamily="34" charset="0"/>
              </a:rPr>
              <a:t>  </a:t>
            </a:r>
          </a:p>
          <a:p>
            <a:r>
              <a:rPr lang="en-US" sz="1600" dirty="0">
                <a:solidFill>
                  <a:schemeClr val="bg1"/>
                </a:solidFill>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extLst>
              <p:ext uri="{D42A27DB-BD31-4B8C-83A1-F6EECF244321}">
                <p14:modId xmlns:p14="http://schemas.microsoft.com/office/powerpoint/2010/main" val="3543251103"/>
              </p:ext>
            </p:extLst>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solidFill>
                  <a:schemeClr val="bg1"/>
                </a:solidFill>
              </a:rPr>
              <a:t>What are some of the advantages and disadvantages of workload isolation versus SQL Pool scaling?</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dirty="0">
                <a:solidFill>
                  <a:schemeClr val="bg1"/>
                </a:solidFill>
              </a:rPr>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dirty="0">
                <a:solidFill>
                  <a:schemeClr val="accent5"/>
                </a:solidFill>
                <a:latin typeface="+mn-lt"/>
              </a:rPr>
              <a:t>Suboptimal Table Distribution</a:t>
            </a:r>
          </a:p>
          <a:p>
            <a:pPr lvl="1"/>
            <a:r>
              <a:rPr lang="en-US" sz="1765" dirty="0">
                <a:solidFill>
                  <a:schemeClr val="bg1"/>
                </a:solidFill>
              </a:rPr>
              <a:t>Reduce data movement by replicating tables</a:t>
            </a:r>
          </a:p>
          <a:p>
            <a:endParaRPr lang="en-US" sz="1961" dirty="0">
              <a:solidFill>
                <a:schemeClr val="bg1"/>
              </a:solidFill>
            </a:endParaRPr>
          </a:p>
          <a:p>
            <a:r>
              <a:rPr lang="en-US" sz="1765" b="1" dirty="0">
                <a:solidFill>
                  <a:schemeClr val="bg1"/>
                </a:solidFill>
                <a:latin typeface="+mn-lt"/>
              </a:rPr>
              <a:t>Data </a:t>
            </a:r>
            <a:r>
              <a:rPr lang="en-US" sz="1765" b="1" dirty="0">
                <a:solidFill>
                  <a:schemeClr val="accent5"/>
                </a:solidFill>
                <a:latin typeface="+mn-lt"/>
              </a:rPr>
              <a:t>Skew</a:t>
            </a:r>
          </a:p>
          <a:p>
            <a:pPr lvl="1"/>
            <a:r>
              <a:rPr lang="en-US" sz="1765" dirty="0">
                <a:solidFill>
                  <a:schemeClr val="bg1"/>
                </a:solidFill>
              </a:rPr>
              <a:t>Choose new hash-distribution key</a:t>
            </a:r>
          </a:p>
          <a:p>
            <a:pPr lvl="1"/>
            <a:r>
              <a:rPr lang="en-US" sz="1765" dirty="0">
                <a:solidFill>
                  <a:schemeClr val="bg1"/>
                </a:solidFill>
              </a:rPr>
              <a:t>Slowest distribution limits performance</a:t>
            </a:r>
          </a:p>
          <a:p>
            <a:endParaRPr lang="en-US" sz="1961" dirty="0">
              <a:solidFill>
                <a:schemeClr val="bg1"/>
              </a:solidFill>
            </a:endParaRPr>
          </a:p>
          <a:p>
            <a:r>
              <a:rPr lang="en-US" sz="1765" b="1" dirty="0">
                <a:solidFill>
                  <a:schemeClr val="accent5"/>
                </a:solidFill>
                <a:latin typeface="+mn-lt"/>
              </a:rPr>
              <a:t>Cache Misses</a:t>
            </a:r>
          </a:p>
          <a:p>
            <a:pPr lvl="1"/>
            <a:r>
              <a:rPr lang="en-US" sz="1765" dirty="0">
                <a:solidFill>
                  <a:schemeClr val="bg1"/>
                </a:solidFill>
              </a:rPr>
              <a:t>Provision additional capacity</a:t>
            </a:r>
          </a:p>
          <a:p>
            <a:endParaRPr lang="en-US" sz="1961" dirty="0">
              <a:solidFill>
                <a:schemeClr val="bg1"/>
              </a:solidFill>
            </a:endParaRPr>
          </a:p>
          <a:p>
            <a:r>
              <a:rPr lang="en-US" sz="1765" b="1" dirty="0" err="1">
                <a:solidFill>
                  <a:schemeClr val="accent5"/>
                </a:solidFill>
                <a:latin typeface="+mn-lt"/>
              </a:rPr>
              <a:t>Tempdb</a:t>
            </a:r>
            <a:r>
              <a:rPr lang="en-US" sz="1765" b="1" dirty="0">
                <a:solidFill>
                  <a:schemeClr val="accent5"/>
                </a:solidFill>
                <a:latin typeface="+mn-lt"/>
              </a:rPr>
              <a:t> Contention</a:t>
            </a:r>
          </a:p>
          <a:p>
            <a:pPr lvl="1"/>
            <a:r>
              <a:rPr lang="en-US" sz="1765" dirty="0">
                <a:solidFill>
                  <a:schemeClr val="bg1"/>
                </a:solidFill>
              </a:rPr>
              <a:t>Scale or update user resource class</a:t>
            </a:r>
          </a:p>
          <a:p>
            <a:endParaRPr lang="en-US" sz="1961" dirty="0">
              <a:solidFill>
                <a:schemeClr val="bg1"/>
              </a:solidFill>
            </a:endParaRPr>
          </a:p>
          <a:p>
            <a:r>
              <a:rPr lang="en-US" sz="1765" b="1" dirty="0">
                <a:solidFill>
                  <a:schemeClr val="accent5"/>
                </a:solidFill>
                <a:latin typeface="+mn-lt"/>
              </a:rPr>
              <a:t>Suboptimal Plan Selection</a:t>
            </a:r>
          </a:p>
          <a:p>
            <a:pPr lvl="1"/>
            <a:r>
              <a:rPr lang="en-US" sz="1765" dirty="0">
                <a:solidFill>
                  <a:schemeClr val="bg1"/>
                </a:solidFill>
              </a:rPr>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solidFill>
                  <a:schemeClr val="bg1"/>
                </a:solidFill>
              </a:rPr>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dirty="0">
                <a:solidFill>
                  <a:schemeClr val="accent5"/>
                </a:solidFill>
              </a:rPr>
              <a:t>Overview</a:t>
            </a:r>
          </a:p>
          <a:p>
            <a:pPr lvl="1"/>
            <a:r>
              <a:rPr lang="en-US" sz="1765" dirty="0">
                <a:solidFill>
                  <a:schemeClr val="bg1"/>
                </a:solidFill>
              </a:rPr>
              <a:t>Choose a time window for your upgrades.</a:t>
            </a:r>
          </a:p>
          <a:p>
            <a:pPr lvl="1"/>
            <a:r>
              <a:rPr lang="en-US" sz="1765" dirty="0">
                <a:solidFill>
                  <a:schemeClr val="bg1"/>
                </a:solidFill>
              </a:rPr>
              <a:t>Select a primary and secondary window within a seven-day period.</a:t>
            </a:r>
          </a:p>
          <a:p>
            <a:pPr lvl="1"/>
            <a:r>
              <a:rPr lang="en-US" sz="1765" dirty="0">
                <a:solidFill>
                  <a:schemeClr val="bg1"/>
                </a:solidFill>
              </a:rPr>
              <a:t>Windows can be from 3 to 8 hours.</a:t>
            </a:r>
          </a:p>
          <a:p>
            <a:pPr lvl="1">
              <a:spcAft>
                <a:spcPts val="1200"/>
              </a:spcAft>
            </a:pPr>
            <a:r>
              <a:rPr lang="en-US" sz="1765" dirty="0">
                <a:solidFill>
                  <a:schemeClr val="bg1"/>
                </a:solidFill>
              </a:rPr>
              <a:t>24-hour advance notification for maintenance events.</a:t>
            </a:r>
          </a:p>
          <a:p>
            <a:endParaRPr lang="en-US" sz="1961" dirty="0">
              <a:solidFill>
                <a:schemeClr val="bg1"/>
              </a:solidFill>
            </a:endParaRPr>
          </a:p>
          <a:p>
            <a:r>
              <a:rPr lang="en-US" sz="1961" dirty="0">
                <a:solidFill>
                  <a:schemeClr val="accent5"/>
                </a:solidFill>
              </a:rPr>
              <a:t>Benefits</a:t>
            </a:r>
          </a:p>
          <a:p>
            <a:pPr marL="280121" lvl="1" indent="-280121">
              <a:buFont typeface="Arial" panose="020B0604020202020204" pitchFamily="34" charset="0"/>
              <a:buChar char="•"/>
            </a:pPr>
            <a:r>
              <a:rPr lang="en-US" sz="1765" dirty="0">
                <a:solidFill>
                  <a:schemeClr val="bg1"/>
                </a:solidFill>
              </a:rPr>
              <a:t>Ensure upgrades happen on your schedule.</a:t>
            </a:r>
          </a:p>
          <a:p>
            <a:pPr marL="280121" lvl="1" indent="-280121">
              <a:buFont typeface="Arial" panose="020B0604020202020204" pitchFamily="34" charset="0"/>
              <a:buChar char="•"/>
            </a:pPr>
            <a:r>
              <a:rPr lang="en-US" sz="1765" dirty="0">
                <a:solidFill>
                  <a:schemeClr val="bg1"/>
                </a:solidFill>
              </a:rPr>
              <a:t>Predictable planning for long-running jobs.</a:t>
            </a:r>
          </a:p>
          <a:p>
            <a:pPr marL="280121" lvl="1" indent="-280121">
              <a:buFont typeface="Arial" panose="020B0604020202020204" pitchFamily="34" charset="0"/>
              <a:buChar char="•"/>
            </a:pPr>
            <a:r>
              <a:rPr lang="en-US" sz="1765" dirty="0">
                <a:solidFill>
                  <a:schemeClr val="bg1"/>
                </a:solidFill>
              </a:rPr>
              <a:t>Stay informed of start and end of maintenance.</a:t>
            </a:r>
          </a:p>
          <a:p>
            <a:endParaRPr lang="en-US" sz="1961" dirty="0">
              <a:solidFill>
                <a:schemeClr val="bg1"/>
              </a:solidFill>
            </a:endParaRPr>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dirty="0">
                <a:solidFill>
                  <a:schemeClr val="bg1"/>
                </a:solidFill>
                <a:latin typeface="+mn-lt"/>
              </a:rPr>
              <a:t>Resource contention can be mitigated by applying Workload Management in Azure Synapse Analytics.</a:t>
            </a:r>
          </a:p>
          <a:p>
            <a:pPr lvl="1">
              <a:lnSpc>
                <a:spcPct val="100000"/>
              </a:lnSpc>
            </a:pPr>
            <a:r>
              <a:rPr lang="en-US" b="1" dirty="0">
                <a:solidFill>
                  <a:schemeClr val="bg1"/>
                </a:solidFill>
              </a:rPr>
              <a:t>Workload Classification: </a:t>
            </a:r>
            <a:r>
              <a:rPr lang="en-US" dirty="0">
                <a:solidFill>
                  <a:schemeClr val="bg1"/>
                </a:solidFill>
                <a:cs typeface="Segoe UI Semilight" panose="020B0402040204020203" pitchFamily="34" charset="0"/>
              </a:rPr>
              <a:t>Assign a request to a workload group and set importance levels.</a:t>
            </a:r>
          </a:p>
          <a:p>
            <a:pPr lvl="1">
              <a:lnSpc>
                <a:spcPct val="100000"/>
              </a:lnSpc>
            </a:pPr>
            <a:r>
              <a:rPr lang="en-US" b="1" dirty="0">
                <a:solidFill>
                  <a:schemeClr val="bg1"/>
                </a:solidFill>
              </a:rPr>
              <a:t>Workload Importance: </a:t>
            </a:r>
            <a:r>
              <a:rPr lang="en-US" dirty="0">
                <a:solidFill>
                  <a:schemeClr val="bg1"/>
                </a:solidFill>
              </a:rPr>
              <a:t>Influence the order in which a request gets access to resources.</a:t>
            </a:r>
          </a:p>
          <a:p>
            <a:pPr lvl="1">
              <a:lnSpc>
                <a:spcPct val="100000"/>
              </a:lnSpc>
            </a:pPr>
            <a:r>
              <a:rPr lang="en-US" b="1" dirty="0">
                <a:solidFill>
                  <a:schemeClr val="bg1"/>
                </a:solidFill>
              </a:rPr>
              <a:t>Workload Isolation: </a:t>
            </a:r>
            <a:r>
              <a:rPr lang="en-US" dirty="0">
                <a:solidFill>
                  <a:schemeClr val="bg1"/>
                </a:solidFill>
              </a:rPr>
              <a:t>Reserve resources for a workload group.</a:t>
            </a:r>
          </a:p>
          <a:p>
            <a:pPr lvl="1">
              <a:lnSpc>
                <a:spcPct val="100000"/>
              </a:lnSpc>
            </a:pPr>
            <a:endParaRPr lang="en-US" dirty="0">
              <a:solidFill>
                <a:schemeClr val="bg1"/>
              </a:solidFill>
            </a:endParaRPr>
          </a:p>
          <a:p>
            <a:pPr>
              <a:lnSpc>
                <a:spcPct val="100000"/>
              </a:lnSpc>
            </a:pPr>
            <a:r>
              <a:rPr lang="en-US" sz="2353" dirty="0">
                <a:solidFill>
                  <a:schemeClr val="bg1"/>
                </a:solidFill>
                <a:latin typeface="+mn-lt"/>
              </a:rPr>
              <a:t>Use Azure Advisor recommendations to identify suboptimal table distribution, data skew, cache misses, </a:t>
            </a:r>
            <a:r>
              <a:rPr lang="en-US" sz="2353" dirty="0" err="1">
                <a:solidFill>
                  <a:schemeClr val="bg1"/>
                </a:solidFill>
                <a:latin typeface="+mn-lt"/>
              </a:rPr>
              <a:t>tempdb</a:t>
            </a:r>
            <a:r>
              <a:rPr lang="en-US" sz="2353" dirty="0">
                <a:solidFill>
                  <a:schemeClr val="bg1"/>
                </a:solidFill>
                <a:latin typeface="+mn-lt"/>
              </a:rPr>
              <a:t> contention, and suboptimal plan selection.</a:t>
            </a:r>
          </a:p>
          <a:p>
            <a:pPr>
              <a:lnSpc>
                <a:spcPct val="100000"/>
              </a:lnSpc>
            </a:pPr>
            <a:endParaRPr lang="en-US" sz="2353" dirty="0">
              <a:solidFill>
                <a:schemeClr val="bg1"/>
              </a:solidFill>
              <a:latin typeface="+mn-lt"/>
            </a:endParaRPr>
          </a:p>
          <a:p>
            <a:pPr>
              <a:lnSpc>
                <a:spcPct val="100000"/>
              </a:lnSpc>
            </a:pPr>
            <a:r>
              <a:rPr lang="en-US" sz="2353" dirty="0">
                <a:solidFill>
                  <a:schemeClr val="bg1"/>
                </a:solidFill>
                <a:latin typeface="+mn-lt"/>
              </a:rPr>
              <a:t>Avoid disruptive system downtime due to system upgrades by configuring maintenance windows and notifications in Azure Synapse Analytics.</a:t>
            </a:r>
          </a:p>
          <a:p>
            <a:endParaRPr lang="en-US" sz="2800" dirty="0">
              <a:solidFill>
                <a:schemeClr val="bg1"/>
              </a:solidFill>
              <a:latin typeface="+mn-lt"/>
            </a:endParaRP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Monitoring Activity</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1" i="0" dirty="0">
                <a:solidFill>
                  <a:schemeClr val="bg1"/>
                </a:solidFill>
                <a:effectLst/>
                <a:latin typeface="MentiText"/>
              </a:rPr>
              <a:t>7894 1936</a:t>
            </a:r>
            <a:endParaRPr lang="en-US" dirty="0">
              <a:solidFill>
                <a:schemeClr val="bg1"/>
              </a:solidFill>
            </a:endParaRPr>
          </a:p>
        </p:txBody>
      </p:sp>
      <p:pic>
        <p:nvPicPr>
          <p:cNvPr id="1026" name="Picture 2">
            <a:extLst>
              <a:ext uri="{FF2B5EF4-FFF2-40B4-BE49-F238E27FC236}">
                <a16:creationId xmlns:a16="http://schemas.microsoft.com/office/drawing/2014/main" id="{C91933C4-52E0-3D3E-236E-FF967045E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903" y="797711"/>
            <a:ext cx="5247190" cy="5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Overall Training</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a:t>
            </a:r>
            <a:r>
              <a:rPr lang="en-US" dirty="0">
                <a:solidFill>
                  <a:schemeClr val="accent5"/>
                </a:solidFill>
              </a:rPr>
              <a:t>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0" i="0" dirty="0">
                <a:solidFill>
                  <a:schemeClr val="bg1"/>
                </a:solidFill>
                <a:effectLst/>
                <a:latin typeface="MentiText"/>
              </a:rPr>
              <a:t> </a:t>
            </a:r>
            <a:r>
              <a:rPr lang="en-US" b="1" i="0" dirty="0">
                <a:solidFill>
                  <a:schemeClr val="bg1"/>
                </a:solidFill>
                <a:effectLst/>
                <a:latin typeface="MentiText"/>
              </a:rPr>
              <a:t>4743 6920</a:t>
            </a:r>
            <a:endParaRPr lang="en-US" dirty="0">
              <a:solidFill>
                <a:schemeClr val="bg1"/>
              </a:solidFill>
            </a:endParaRPr>
          </a:p>
        </p:txBody>
      </p:sp>
      <p:pic>
        <p:nvPicPr>
          <p:cNvPr id="2050" name="Picture 2">
            <a:extLst>
              <a:ext uri="{FF2B5EF4-FFF2-40B4-BE49-F238E27FC236}">
                <a16:creationId xmlns:a16="http://schemas.microsoft.com/office/drawing/2014/main" id="{C075A896-14A1-9F53-81C5-0434BBFB8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548" y="1097184"/>
            <a:ext cx="4663632" cy="466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206802431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8709</TotalTime>
  <Words>6592</Words>
  <Application>Microsoft Office PowerPoint</Application>
  <PresentationFormat>Widescreen</PresentationFormat>
  <Paragraphs>1085</Paragraphs>
  <Slides>85</Slides>
  <Notes>56</Notes>
  <HiddenSlides>1</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85</vt:i4>
      </vt:variant>
    </vt:vector>
  </HeadingPairs>
  <TitlesOfParts>
    <vt:vector size="100" baseType="lpstr">
      <vt:lpstr>Arial</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2_Black Template</vt:lpstr>
      <vt:lpstr> Azure Synapse Analytics Technical Boot Camp  Day 3</vt:lpstr>
      <vt:lpstr>PowerPoint Presentation</vt:lpstr>
      <vt:lpstr>PowerPoint Presentation</vt:lpstr>
      <vt:lpstr> Synapse Spark</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3)</vt:lpstr>
      <vt:lpstr>Creating a Spark pool (2 of 3)</vt:lpstr>
      <vt:lpstr>Creating a Spark pool (3 of 3) – Additional Settings</vt:lpstr>
      <vt:lpstr>Library Management - Python</vt:lpstr>
      <vt:lpstr>Python Library Requirements Format</vt:lpstr>
      <vt:lpstr>Spark Pools - Configuring</vt:lpstr>
      <vt:lpstr>Optimizing Spark Performance</vt:lpstr>
      <vt:lpstr>Use the right data abstraction</vt:lpstr>
      <vt:lpstr>Data formats, cache, and memory</vt:lpstr>
      <vt:lpstr>Other considerations</vt:lpstr>
      <vt:lpstr>Hyperspace</vt:lpstr>
      <vt:lpstr>Spark CDM connector</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Microsoft Spark Utilities</vt:lpstr>
      <vt:lpstr>Pop Quiz #4</vt:lpstr>
      <vt:lpstr>Pop Quiz #4</vt:lpstr>
      <vt:lpstr>The Spark Side</vt:lpstr>
      <vt:lpstr>Machine Learning in Azure Synapse Analytics</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What is ONNX?</vt:lpstr>
      <vt:lpstr>PowerPoint Presentation</vt:lpstr>
      <vt:lpstr>PowerPoint Presentation</vt:lpstr>
      <vt:lpstr>PowerPoint Presentation</vt:lpstr>
      <vt:lpstr>PowerPoint Presentation</vt:lpstr>
      <vt:lpstr>PowerPoint Presentation</vt:lpstr>
      <vt:lpstr>Azure Synapse Analytics</vt:lpstr>
      <vt:lpstr>Thank You</vt:lpstr>
      <vt:lpstr>Monitor &amp; Manage</vt:lpstr>
      <vt:lpstr>PowerPoint Presentation</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Monitoring Activity Mentimeter Poll</vt:lpstr>
      <vt:lpstr>Overall Training Mentimeter Poll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218</cp:revision>
  <dcterms:created xsi:type="dcterms:W3CDTF">2020-05-01T23:34:12Z</dcterms:created>
  <dcterms:modified xsi:type="dcterms:W3CDTF">2022-06-09T14:38:23Z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